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88"/>
  </p:notesMasterIdLst>
  <p:sldIdLst>
    <p:sldId id="361" r:id="rId2"/>
    <p:sldId id="256" r:id="rId3"/>
    <p:sldId id="285" r:id="rId4"/>
    <p:sldId id="284" r:id="rId5"/>
    <p:sldId id="286" r:id="rId6"/>
    <p:sldId id="287" r:id="rId7"/>
    <p:sldId id="257" r:id="rId8"/>
    <p:sldId id="259" r:id="rId9"/>
    <p:sldId id="273" r:id="rId10"/>
    <p:sldId id="274" r:id="rId11"/>
    <p:sldId id="276" r:id="rId12"/>
    <p:sldId id="277" r:id="rId13"/>
    <p:sldId id="288" r:id="rId14"/>
    <p:sldId id="289" r:id="rId15"/>
    <p:sldId id="363" r:id="rId16"/>
    <p:sldId id="290" r:id="rId17"/>
    <p:sldId id="291" r:id="rId18"/>
    <p:sldId id="292" r:id="rId19"/>
    <p:sldId id="293" r:id="rId20"/>
    <p:sldId id="30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5" r:id="rId31"/>
    <p:sldId id="306" r:id="rId32"/>
    <p:sldId id="308" r:id="rId33"/>
    <p:sldId id="307" r:id="rId34"/>
    <p:sldId id="314" r:id="rId35"/>
    <p:sldId id="315" r:id="rId36"/>
    <p:sldId id="316" r:id="rId37"/>
    <p:sldId id="317" r:id="rId38"/>
    <p:sldId id="318" r:id="rId39"/>
    <p:sldId id="319" r:id="rId40"/>
    <p:sldId id="320" r:id="rId41"/>
    <p:sldId id="321" r:id="rId42"/>
    <p:sldId id="322" r:id="rId43"/>
    <p:sldId id="323" r:id="rId44"/>
    <p:sldId id="324" r:id="rId45"/>
    <p:sldId id="325" r:id="rId46"/>
    <p:sldId id="326" r:id="rId47"/>
    <p:sldId id="327" r:id="rId48"/>
    <p:sldId id="328" r:id="rId49"/>
    <p:sldId id="329" r:id="rId50"/>
    <p:sldId id="330" r:id="rId51"/>
    <p:sldId id="331" r:id="rId52"/>
    <p:sldId id="332" r:id="rId53"/>
    <p:sldId id="333" r:id="rId54"/>
    <p:sldId id="334" r:id="rId55"/>
    <p:sldId id="335" r:id="rId56"/>
    <p:sldId id="336" r:id="rId57"/>
    <p:sldId id="337" r:id="rId58"/>
    <p:sldId id="338" r:id="rId59"/>
    <p:sldId id="339" r:id="rId60"/>
    <p:sldId id="340" r:id="rId61"/>
    <p:sldId id="341" r:id="rId62"/>
    <p:sldId id="342" r:id="rId63"/>
    <p:sldId id="343" r:id="rId64"/>
    <p:sldId id="344" r:id="rId65"/>
    <p:sldId id="345" r:id="rId66"/>
    <p:sldId id="346" r:id="rId67"/>
    <p:sldId id="347" r:id="rId68"/>
    <p:sldId id="348" r:id="rId69"/>
    <p:sldId id="349" r:id="rId70"/>
    <p:sldId id="350" r:id="rId71"/>
    <p:sldId id="351" r:id="rId72"/>
    <p:sldId id="352" r:id="rId73"/>
    <p:sldId id="353" r:id="rId74"/>
    <p:sldId id="354" r:id="rId75"/>
    <p:sldId id="355" r:id="rId76"/>
    <p:sldId id="356" r:id="rId77"/>
    <p:sldId id="357" r:id="rId78"/>
    <p:sldId id="358" r:id="rId79"/>
    <p:sldId id="359" r:id="rId80"/>
    <p:sldId id="360" r:id="rId81"/>
    <p:sldId id="309" r:id="rId82"/>
    <p:sldId id="310" r:id="rId83"/>
    <p:sldId id="311" r:id="rId84"/>
    <p:sldId id="281" r:id="rId85"/>
    <p:sldId id="312" r:id="rId86"/>
    <p:sldId id="362" r:id="rId87"/>
  </p:sldIdLst>
  <p:sldSz cx="9144000" cy="6858000" type="letter"/>
  <p:notesSz cx="7010400" cy="92964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782" autoAdjust="0"/>
    <p:restoredTop sz="94671" autoAdjust="0"/>
  </p:normalViewPr>
  <p:slideViewPr>
    <p:cSldViewPr>
      <p:cViewPr varScale="1">
        <p:scale>
          <a:sx n="86" d="100"/>
          <a:sy n="86" d="100"/>
        </p:scale>
        <p:origin x="-148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856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CL"/>
  <c:chart>
    <c:plotArea>
      <c:layout/>
      <c:barChart>
        <c:barDir val="col"/>
        <c:grouping val="clustered"/>
        <c:ser>
          <c:idx val="0"/>
          <c:order val="0"/>
          <c:tx>
            <c:strRef>
              <c:f>Hoja1!$B$1</c:f>
              <c:strCache>
                <c:ptCount val="1"/>
                <c:pt idx="0">
                  <c:v>26%</c:v>
                </c:pt>
              </c:strCache>
            </c:strRef>
          </c:tx>
          <c:cat>
            <c:strRef>
              <c:f>Hoja1!$A$2:$A$5</c:f>
              <c:strCache>
                <c:ptCount val="4"/>
                <c:pt idx="0">
                  <c:v>Electrónica</c:v>
                </c:pt>
                <c:pt idx="1">
                  <c:v>Administración</c:v>
                </c:pt>
                <c:pt idx="2">
                  <c:v>Telecomunicaciones</c:v>
                </c:pt>
                <c:pt idx="3">
                  <c:v>Laboratorio Químico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 formatCode="0%">
                  <c:v>0.26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23%</c:v>
                </c:pt>
              </c:strCache>
            </c:strRef>
          </c:tx>
          <c:cat>
            <c:strRef>
              <c:f>Hoja1!$A$2:$A$5</c:f>
              <c:strCache>
                <c:ptCount val="4"/>
                <c:pt idx="0">
                  <c:v>Electrónica</c:v>
                </c:pt>
                <c:pt idx="1">
                  <c:v>Administración</c:v>
                </c:pt>
                <c:pt idx="2">
                  <c:v>Telecomunicaciones</c:v>
                </c:pt>
                <c:pt idx="3">
                  <c:v>Laboratorio Químico</c:v>
                </c:pt>
              </c:strCache>
            </c:strRef>
          </c:cat>
          <c:val>
            <c:numRef>
              <c:f>Hoja1!$C$2:$C$5</c:f>
              <c:numCache>
                <c:formatCode>0%</c:formatCode>
                <c:ptCount val="4"/>
                <c:pt idx="1">
                  <c:v>0.23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26%2</c:v>
                </c:pt>
              </c:strCache>
            </c:strRef>
          </c:tx>
          <c:cat>
            <c:strRef>
              <c:f>Hoja1!$A$2:$A$5</c:f>
              <c:strCache>
                <c:ptCount val="4"/>
                <c:pt idx="0">
                  <c:v>Electrónica</c:v>
                </c:pt>
                <c:pt idx="1">
                  <c:v>Administración</c:v>
                </c:pt>
                <c:pt idx="2">
                  <c:v>Telecomunicaciones</c:v>
                </c:pt>
                <c:pt idx="3">
                  <c:v>Laboratorio Químico</c:v>
                </c:pt>
              </c:strCache>
            </c:strRef>
          </c:cat>
          <c:val>
            <c:numRef>
              <c:f>Hoja1!$D$2:$D$5</c:f>
              <c:numCache>
                <c:formatCode>General</c:formatCode>
                <c:ptCount val="4"/>
                <c:pt idx="2" formatCode="0%">
                  <c:v>0.26</c:v>
                </c:pt>
              </c:numCache>
            </c:numRef>
          </c:val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25%</c:v>
                </c:pt>
              </c:strCache>
            </c:strRef>
          </c:tx>
          <c:cat>
            <c:strRef>
              <c:f>Hoja1!$A$2:$A$5</c:f>
              <c:strCache>
                <c:ptCount val="4"/>
                <c:pt idx="0">
                  <c:v>Electrónica</c:v>
                </c:pt>
                <c:pt idx="1">
                  <c:v>Administración</c:v>
                </c:pt>
                <c:pt idx="2">
                  <c:v>Telecomunicaciones</c:v>
                </c:pt>
                <c:pt idx="3">
                  <c:v>Laboratorio Químico</c:v>
                </c:pt>
              </c:strCache>
            </c:strRef>
          </c:cat>
          <c:val>
            <c:numRef>
              <c:f>Hoja1!$E$2:$E$5</c:f>
              <c:numCache>
                <c:formatCode>General</c:formatCode>
                <c:ptCount val="4"/>
                <c:pt idx="3" formatCode="0%">
                  <c:v>0.25</c:v>
                </c:pt>
              </c:numCache>
            </c:numRef>
          </c:val>
        </c:ser>
        <c:dLbls/>
        <c:gapWidth val="0"/>
        <c:axId val="145503360"/>
        <c:axId val="145504896"/>
      </c:barChart>
      <c:catAx>
        <c:axId val="145503360"/>
        <c:scaling>
          <c:orientation val="minMax"/>
        </c:scaling>
        <c:axPos val="b"/>
        <c:tickLblPos val="nextTo"/>
        <c:crossAx val="145504896"/>
        <c:crosses val="autoZero"/>
        <c:auto val="1"/>
        <c:lblAlgn val="ctr"/>
        <c:lblOffset val="100"/>
      </c:catAx>
      <c:valAx>
        <c:axId val="145504896"/>
        <c:scaling>
          <c:orientation val="minMax"/>
        </c:scaling>
        <c:axPos val="l"/>
        <c:majorGridlines/>
        <c:numFmt formatCode="0%" sourceLinked="1"/>
        <c:tickLblPos val="nextTo"/>
        <c:crossAx val="145503360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es-CL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CL"/>
  <c:chart>
    <c:plotArea>
      <c:layout/>
      <c:barChart>
        <c:barDir val="col"/>
        <c:grouping val="clustered"/>
        <c:ser>
          <c:idx val="0"/>
          <c:order val="0"/>
          <c:tx>
            <c:strRef>
              <c:f>Hoja1!$B$1</c:f>
              <c:strCache>
                <c:ptCount val="1"/>
                <c:pt idx="0">
                  <c:v>87,5%</c:v>
                </c:pt>
              </c:strCache>
            </c:strRef>
          </c:tx>
          <c:dPt>
            <c:idx val="0"/>
            <c:spPr>
              <a:solidFill>
                <a:schemeClr val="accent5"/>
              </a:solidFill>
            </c:spPr>
          </c:dPt>
          <c:cat>
            <c:strRef>
              <c:f>Hoja1!$A$2:$A$3</c:f>
              <c:strCache>
                <c:ptCount val="2"/>
                <c:pt idx="0">
                  <c:v>Titulados</c:v>
                </c:pt>
                <c:pt idx="1">
                  <c:v>No Titulados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 formatCode="0.0%">
                  <c:v>0.87500000000000011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12,5%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cat>
            <c:strRef>
              <c:f>Hoja1!$A$2:$A$3</c:f>
              <c:strCache>
                <c:ptCount val="2"/>
                <c:pt idx="0">
                  <c:v>Titulados</c:v>
                </c:pt>
                <c:pt idx="1">
                  <c:v>No Titulados</c:v>
                </c:pt>
              </c:strCache>
            </c:strRef>
          </c:cat>
          <c:val>
            <c:numRef>
              <c:f>Hoja1!$C$2:$C$3</c:f>
              <c:numCache>
                <c:formatCode>0.0%</c:formatCode>
                <c:ptCount val="2"/>
                <c:pt idx="1">
                  <c:v>0.125</c:v>
                </c:pt>
              </c:numCache>
            </c:numRef>
          </c:val>
        </c:ser>
        <c:dLbls/>
        <c:axId val="203122944"/>
        <c:axId val="203128832"/>
      </c:barChart>
      <c:catAx>
        <c:axId val="203122944"/>
        <c:scaling>
          <c:orientation val="minMax"/>
        </c:scaling>
        <c:axPos val="b"/>
        <c:tickLblPos val="nextTo"/>
        <c:crossAx val="203128832"/>
        <c:crosses val="autoZero"/>
        <c:auto val="1"/>
        <c:lblAlgn val="ctr"/>
        <c:lblOffset val="100"/>
      </c:catAx>
      <c:valAx>
        <c:axId val="203128832"/>
        <c:scaling>
          <c:orientation val="minMax"/>
        </c:scaling>
        <c:axPos val="l"/>
        <c:majorGridlines/>
        <c:numFmt formatCode="0.0%" sourceLinked="1"/>
        <c:tickLblPos val="nextTo"/>
        <c:crossAx val="203122944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es-CL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CL"/>
  <c:chart>
    <c:plotArea>
      <c:layout/>
      <c:barChart>
        <c:barDir val="col"/>
        <c:grouping val="clustered"/>
        <c:ser>
          <c:idx val="0"/>
          <c:order val="0"/>
          <c:tx>
            <c:strRef>
              <c:f>Hoja1!$B$1</c:f>
              <c:strCache>
                <c:ptCount val="1"/>
                <c:pt idx="0">
                  <c:v>11%</c:v>
                </c:pt>
              </c:strCache>
            </c:strRef>
          </c:tx>
          <c:spPr>
            <a:solidFill>
              <a:schemeClr val="accent4"/>
            </a:solidFill>
          </c:spPr>
          <c:cat>
            <c:strRef>
              <c:f>Hoja1!$A$2:$A$3</c:f>
              <c:strCache>
                <c:ptCount val="2"/>
                <c:pt idx="0">
                  <c:v>Sin Práctica</c:v>
                </c:pt>
                <c:pt idx="1">
                  <c:v>Con Práctica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 formatCode="0%">
                  <c:v>0.11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89%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cat>
            <c:strRef>
              <c:f>Hoja1!$A$2:$A$3</c:f>
              <c:strCache>
                <c:ptCount val="2"/>
                <c:pt idx="0">
                  <c:v>Sin Práctica</c:v>
                </c:pt>
                <c:pt idx="1">
                  <c:v>Con Práctica</c:v>
                </c:pt>
              </c:strCache>
            </c:strRef>
          </c:cat>
          <c:val>
            <c:numRef>
              <c:f>Hoja1!$C$2:$C$3</c:f>
              <c:numCache>
                <c:formatCode>0%</c:formatCode>
                <c:ptCount val="2"/>
                <c:pt idx="1">
                  <c:v>0.89</c:v>
                </c:pt>
              </c:numCache>
            </c:numRef>
          </c:val>
        </c:ser>
        <c:dLbls/>
        <c:axId val="203531392"/>
        <c:axId val="203532928"/>
      </c:barChart>
      <c:catAx>
        <c:axId val="203531392"/>
        <c:scaling>
          <c:orientation val="minMax"/>
        </c:scaling>
        <c:axPos val="b"/>
        <c:tickLblPos val="nextTo"/>
        <c:crossAx val="203532928"/>
        <c:crosses val="autoZero"/>
        <c:auto val="1"/>
        <c:lblAlgn val="ctr"/>
        <c:lblOffset val="100"/>
      </c:catAx>
      <c:valAx>
        <c:axId val="203532928"/>
        <c:scaling>
          <c:orientation val="minMax"/>
        </c:scaling>
        <c:axPos val="l"/>
        <c:majorGridlines/>
        <c:numFmt formatCode="0%" sourceLinked="1"/>
        <c:tickLblPos val="nextTo"/>
        <c:crossAx val="203531392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es-CL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CL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5C27ADD-6DD4-431B-837C-19CB4E2C0761}" type="datetimeFigureOut">
              <a:rPr lang="es-CL" smtClean="0"/>
              <a:pPr/>
              <a:t>29-03-2018</a:t>
            </a:fld>
            <a:endParaRPr lang="es-CL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CL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CL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4137238-2DCF-4E21-B5B5-7F40E3364B3E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2984725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37238-2DCF-4E21-B5B5-7F40E3364B3E}" type="slidenum">
              <a:rPr lang="es-CL" smtClean="0"/>
              <a:pPr/>
              <a:t>7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1781659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37238-2DCF-4E21-B5B5-7F40E3364B3E}" type="slidenum">
              <a:rPr lang="es-CL" smtClean="0"/>
              <a:pPr/>
              <a:t>8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1781659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37238-2DCF-4E21-B5B5-7F40E3364B3E}" type="slidenum">
              <a:rPr lang="es-CL" smtClean="0"/>
              <a:pPr/>
              <a:t>14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2626546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37238-2DCF-4E21-B5B5-7F40E3364B3E}" type="slidenum">
              <a:rPr lang="es-CL" smtClean="0"/>
              <a:pPr/>
              <a:t>58</a:t>
            </a:fld>
            <a:endParaRPr lang="es-CL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3" name="12 Rectángulo redondeado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1B16-0A37-4003-AF09-9511E5797ADB}" type="datetimeFigureOut">
              <a:rPr lang="es-CL" smtClean="0"/>
              <a:pPr/>
              <a:t>29-03-2018</a:t>
            </a:fld>
            <a:endParaRPr lang="es-CL" dirty="0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E33A3ADF-F6CE-4258-8269-0B2D7818E003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7" name="6 Rectángulo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9 Rectángulo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10 Rectángulo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1B16-0A37-4003-AF09-9511E5797ADB}" type="datetimeFigureOut">
              <a:rPr lang="es-CL" smtClean="0"/>
              <a:pPr/>
              <a:t>29-03-2018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A3ADF-F6CE-4258-8269-0B2D7818E003}" type="slidenum">
              <a:rPr lang="es-CL" smtClean="0"/>
              <a:pPr/>
              <a:t>‹Nº›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1B16-0A37-4003-AF09-9511E5797ADB}" type="datetimeFigureOut">
              <a:rPr lang="es-CL" smtClean="0"/>
              <a:pPr/>
              <a:t>29-03-2018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A3ADF-F6CE-4258-8269-0B2D7818E003}" type="slidenum">
              <a:rPr lang="es-CL" smtClean="0"/>
              <a:pPr/>
              <a:t>‹Nº›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1B16-0A37-4003-AF09-9511E5797ADB}" type="datetimeFigureOut">
              <a:rPr lang="es-CL" smtClean="0"/>
              <a:pPr/>
              <a:t>29-03-2018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A3ADF-F6CE-4258-8269-0B2D7818E003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0" name="9 Rectángulo redondeado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1B16-0A37-4003-AF09-9511E5797ADB}" type="datetimeFigureOut">
              <a:rPr lang="es-CL" smtClean="0"/>
              <a:pPr/>
              <a:t>29-03-2018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s-CL" dirty="0"/>
          </a:p>
        </p:txBody>
      </p:sp>
      <p:sp>
        <p:nvSpPr>
          <p:cNvPr id="7" name="6 Rectángulo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7 Rectángulo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8 Rectángulo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E33A3ADF-F6CE-4258-8269-0B2D7818E003}" type="slidenum">
              <a:rPr lang="es-CL" smtClean="0"/>
              <a:pPr/>
              <a:t>‹Nº›</a:t>
            </a:fld>
            <a:endParaRPr lang="es-CL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1B16-0A37-4003-AF09-9511E5797ADB}" type="datetimeFigureOut">
              <a:rPr lang="es-CL" smtClean="0"/>
              <a:pPr/>
              <a:t>29-03-2018</a:t>
            </a:fld>
            <a:endParaRPr lang="es-CL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A3ADF-F6CE-4258-8269-0B2D7818E003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1B16-0A37-4003-AF09-9511E5797ADB}" type="datetimeFigureOut">
              <a:rPr lang="es-CL" smtClean="0"/>
              <a:pPr/>
              <a:t>29-03-2018</a:t>
            </a:fld>
            <a:endParaRPr lang="es-CL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A3ADF-F6CE-4258-8269-0B2D7818E003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11" name="10 Marcador de contenido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1B16-0A37-4003-AF09-9511E5797ADB}" type="datetimeFigureOut">
              <a:rPr lang="es-CL" smtClean="0"/>
              <a:pPr/>
              <a:t>29-03-2018</a:t>
            </a:fld>
            <a:endParaRPr lang="es-CL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A3ADF-F6CE-4258-8269-0B2D7818E003}" type="slidenum">
              <a:rPr lang="es-CL" smtClean="0"/>
              <a:pPr/>
              <a:t>‹Nº›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1B16-0A37-4003-AF09-9511E5797ADB}" type="datetimeFigureOut">
              <a:rPr lang="es-CL" smtClean="0"/>
              <a:pPr/>
              <a:t>29-03-2018</a:t>
            </a:fld>
            <a:endParaRPr lang="es-CL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A3ADF-F6CE-4258-8269-0B2D7818E003}" type="slidenum">
              <a:rPr lang="es-CL" smtClean="0"/>
              <a:pPr/>
              <a:t>‹Nº›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9" name="8 Rectángulo redondeado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1B16-0A37-4003-AF09-9511E5797ADB}" type="datetimeFigureOut">
              <a:rPr lang="es-CL" smtClean="0"/>
              <a:pPr/>
              <a:t>29-03-2018</a:t>
            </a:fld>
            <a:endParaRPr lang="es-CL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A3ADF-F6CE-4258-8269-0B2D7818E003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1B16-0A37-4003-AF09-9511E5797ADB}" type="datetimeFigureOut">
              <a:rPr lang="es-CL" smtClean="0"/>
              <a:pPr/>
              <a:t>29-03-2018</a:t>
            </a:fld>
            <a:endParaRPr lang="es-CL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s-CL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E33A3ADF-F6CE-4258-8269-0B2D7818E003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11" name="10 Rectángulo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11 Rectángulo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12 Rectángulo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dirty="0" smtClean="0"/>
              <a:t>Haga clic en el icono para agregar una imagen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8" name="7 Rectángulo redondeado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9591B16-0A37-4003-AF09-9511E5797ADB}" type="datetimeFigureOut">
              <a:rPr lang="es-CL" smtClean="0"/>
              <a:pPr/>
              <a:t>29-03-2018</a:t>
            </a:fld>
            <a:endParaRPr lang="es-CL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s-CL" dirty="0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E33A3ADF-F6CE-4258-8269-0B2D7818E003}" type="slidenum">
              <a:rPr lang="es-CL" smtClean="0"/>
              <a:pPr/>
              <a:t>‹Nº›</a:t>
            </a:fld>
            <a:endParaRPr lang="es-C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1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1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1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1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1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11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7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8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1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1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10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11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12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7" Type="http://schemas.openxmlformats.org/officeDocument/2006/relationships/image" Target="../media/image11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7" Type="http://schemas.openxmlformats.org/officeDocument/2006/relationships/image" Target="../media/image11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138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2615" y="548680"/>
            <a:ext cx="8028384" cy="4515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4 Rectángulo"/>
          <p:cNvSpPr/>
          <p:nvPr/>
        </p:nvSpPr>
        <p:spPr>
          <a:xfrm>
            <a:off x="1403648" y="5111683"/>
            <a:ext cx="68407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800" dirty="0">
                <a:latin typeface="Calibri" pitchFamily="34" charset="0"/>
                <a:cs typeface="Calibri" pitchFamily="34" charset="0"/>
              </a:rPr>
              <a:t>Cuenta Pública </a:t>
            </a:r>
            <a:r>
              <a:rPr lang="es-CL" sz="2800" dirty="0" smtClean="0">
                <a:latin typeface="Calibri" pitchFamily="34" charset="0"/>
                <a:cs typeface="Calibri" pitchFamily="34" charset="0"/>
              </a:rPr>
              <a:t>2017</a:t>
            </a:r>
            <a:r>
              <a:rPr lang="es-CL" sz="2800" dirty="0">
                <a:latin typeface="Calibri" pitchFamily="34" charset="0"/>
                <a:cs typeface="Calibri" pitchFamily="34" charset="0"/>
              </a:rPr>
              <a:t/>
            </a:r>
            <a:br>
              <a:rPr lang="es-CL" sz="2800" dirty="0">
                <a:latin typeface="Calibri" pitchFamily="34" charset="0"/>
                <a:cs typeface="Calibri" pitchFamily="34" charset="0"/>
              </a:rPr>
            </a:br>
            <a:r>
              <a:rPr lang="es-CL" sz="2800" dirty="0">
                <a:latin typeface="Calibri" pitchFamily="34" charset="0"/>
                <a:cs typeface="Calibri" pitchFamily="34" charset="0"/>
              </a:rPr>
              <a:t> Liceo Politécnico Ciencia y </a:t>
            </a:r>
            <a:r>
              <a:rPr lang="es-CL" sz="2800" dirty="0" smtClean="0">
                <a:latin typeface="Calibri" pitchFamily="34" charset="0"/>
                <a:cs typeface="Calibri" pitchFamily="34" charset="0"/>
              </a:rPr>
              <a:t>Tecnología</a:t>
            </a:r>
            <a:r>
              <a:rPr lang="es-CL" sz="2800" dirty="0">
                <a:latin typeface="Calibri" pitchFamily="34" charset="0"/>
                <a:cs typeface="Calibri" pitchFamily="34" charset="0"/>
              </a:rPr>
              <a:t/>
            </a:r>
            <a:br>
              <a:rPr lang="es-CL" sz="2800" dirty="0">
                <a:latin typeface="Calibri" pitchFamily="34" charset="0"/>
                <a:cs typeface="Calibri" pitchFamily="34" charset="0"/>
              </a:rPr>
            </a:br>
            <a:endParaRPr lang="es-CL" sz="28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50122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81794357"/>
              </p:ext>
            </p:extLst>
          </p:nvPr>
        </p:nvGraphicFramePr>
        <p:xfrm>
          <a:off x="107504" y="1214423"/>
          <a:ext cx="8892480" cy="49780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8131"/>
                <a:gridCol w="6474349"/>
              </a:tblGrid>
              <a:tr h="468592">
                <a:tc gridSpan="2">
                  <a:txBody>
                    <a:bodyPr/>
                    <a:lstStyle/>
                    <a:p>
                      <a:pPr algn="ctr"/>
                      <a:r>
                        <a:rPr lang="es-CL" sz="2800" baseline="0" dirty="0" smtClean="0">
                          <a:latin typeface="Calibri" pitchFamily="34" charset="0"/>
                          <a:cs typeface="Calibri" pitchFamily="34" charset="0"/>
                        </a:rPr>
                        <a:t>Pri</a:t>
                      </a:r>
                      <a:r>
                        <a:rPr lang="es-CL" sz="2800" dirty="0" smtClean="0">
                          <a:latin typeface="Calibri" pitchFamily="34" charset="0"/>
                          <a:cs typeface="Calibri" pitchFamily="34" charset="0"/>
                        </a:rPr>
                        <a:t>ncipales Metas de Gestión  (</a:t>
                      </a:r>
                      <a:r>
                        <a:rPr lang="es-CL" sz="2800" baseline="0" dirty="0" smtClean="0">
                          <a:latin typeface="Calibri" pitchFamily="34" charset="0"/>
                          <a:cs typeface="Calibri" pitchFamily="34" charset="0"/>
                        </a:rPr>
                        <a:t>  PME  )</a:t>
                      </a:r>
                      <a:endParaRPr lang="es-CL" sz="2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</a:tr>
              <a:tr h="468592">
                <a:tc>
                  <a:txBody>
                    <a:bodyPr/>
                    <a:lstStyle/>
                    <a:p>
                      <a:r>
                        <a:rPr lang="es-CL" sz="2800" b="0" dirty="0" smtClean="0">
                          <a:latin typeface="Calibri" pitchFamily="34" charset="0"/>
                          <a:cs typeface="Calibri" pitchFamily="34" charset="0"/>
                        </a:rPr>
                        <a:t>Área</a:t>
                      </a:r>
                      <a:endParaRPr lang="es-CL" sz="28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2800" b="0" dirty="0" smtClean="0">
                          <a:latin typeface="Calibri" pitchFamily="34" charset="0"/>
                          <a:cs typeface="Calibri" pitchFamily="34" charset="0"/>
                        </a:rPr>
                        <a:t>Descripción</a:t>
                      </a:r>
                      <a:endParaRPr lang="es-CL" sz="28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941688">
                <a:tc>
                  <a:txBody>
                    <a:bodyPr/>
                    <a:lstStyle/>
                    <a:p>
                      <a:r>
                        <a:rPr lang="es-CL" sz="2800" b="0" dirty="0" smtClean="0">
                          <a:latin typeface="Calibri" pitchFamily="34" charset="0"/>
                          <a:cs typeface="Calibri" pitchFamily="34" charset="0"/>
                        </a:rPr>
                        <a:t>LIDERAZGO</a:t>
                      </a:r>
                      <a:endParaRPr lang="es-CL" sz="28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s-CL" sz="28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Consolidar los procedimientos establecidos por el sostenedor para recolectar, analizar y utilizar los datos como herramienta clave en la toma de decisiones educativas, que favorezcan la gestión del Director en la motivación de la comunidad escolar, a fin de comprometerlos con el PEI y las prioridades del establecimiento, en un periodo de cuatro años.</a:t>
                      </a:r>
                      <a:endParaRPr lang="es-CL" sz="28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2 Imagen" descr="insignia LCyT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43834" y="357166"/>
            <a:ext cx="571504" cy="715580"/>
          </a:xfrm>
          <a:prstGeom prst="rect">
            <a:avLst/>
          </a:prstGeom>
        </p:spPr>
      </p:pic>
      <p:pic>
        <p:nvPicPr>
          <p:cNvPr id="5" name="4 Imagen" descr="LA CISTERN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8661" y="357166"/>
            <a:ext cx="901057" cy="64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846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3843514003"/>
              </p:ext>
            </p:extLst>
          </p:nvPr>
        </p:nvGraphicFramePr>
        <p:xfrm>
          <a:off x="251520" y="1214422"/>
          <a:ext cx="8640960" cy="50228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0"/>
                <a:gridCol w="5400600"/>
              </a:tblGrid>
              <a:tr h="406960">
                <a:tc>
                  <a:txBody>
                    <a:bodyPr/>
                    <a:lstStyle/>
                    <a:p>
                      <a:endParaRPr lang="es-CL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b="0" dirty="0"/>
                    </a:p>
                  </a:txBody>
                  <a:tcPr/>
                </a:tc>
              </a:tr>
              <a:tr h="46159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400" b="0" dirty="0" smtClean="0">
                          <a:latin typeface="Calibri" pitchFamily="34" charset="0"/>
                          <a:cs typeface="Calibri" pitchFamily="34" charset="0"/>
                        </a:rPr>
                        <a:t>GESTIÓN</a:t>
                      </a:r>
                      <a:r>
                        <a:rPr lang="es-CL" sz="2400" b="0" baseline="0" dirty="0" smtClean="0">
                          <a:latin typeface="Calibri" pitchFamily="34" charset="0"/>
                          <a:cs typeface="Calibri" pitchFamily="34" charset="0"/>
                        </a:rPr>
                        <a:t> PEDAGÓGICA</a:t>
                      </a:r>
                      <a:endParaRPr lang="es-CL" sz="2400" b="0" dirty="0" smtClean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CL" sz="24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s-CL" sz="24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Consolidar las prácticas institucionales que lleva a cabo el Director, el Equipo Técnico Pedagógico y los docentes para coordinar, planificar, monitorear y evaluar el proceso enseñanza aprendizaje, que permitan asegurar el logro de los objetivos estipulados en el  curriculum vigente y el desarrollo </a:t>
                      </a:r>
                      <a:r>
                        <a:rPr kumimoji="0" lang="es-CL" sz="2400" kern="12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</a:t>
                      </a:r>
                      <a:r>
                        <a:rPr kumimoji="0" lang="es-CL" sz="24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óptimo de competencias técnicas, velando por un adecuado proceso académico, afectivo y social de todos los estudiantes, al término de cuatro años.</a:t>
                      </a:r>
                      <a:endParaRPr lang="es-CL" sz="24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2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8661" y="357166"/>
            <a:ext cx="901057" cy="642942"/>
          </a:xfrm>
          <a:prstGeom prst="rect">
            <a:avLst/>
          </a:prstGeom>
        </p:spPr>
      </p:pic>
      <p:pic>
        <p:nvPicPr>
          <p:cNvPr id="5" name="4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72396" y="500043"/>
            <a:ext cx="513490" cy="64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010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59853210"/>
              </p:ext>
            </p:extLst>
          </p:nvPr>
        </p:nvGraphicFramePr>
        <p:xfrm>
          <a:off x="395536" y="1819620"/>
          <a:ext cx="8496944" cy="30495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096344"/>
                <a:gridCol w="5400600"/>
              </a:tblGrid>
              <a:tr h="30495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000" b="0" dirty="0" smtClean="0">
                          <a:latin typeface="Calibri" pitchFamily="34" charset="0"/>
                          <a:cs typeface="Calibri" pitchFamily="34" charset="0"/>
                        </a:rPr>
                        <a:t>CONVIVENCIA</a:t>
                      </a:r>
                      <a:r>
                        <a:rPr lang="es-CL" sz="2000" b="0" baseline="0" dirty="0" smtClean="0">
                          <a:latin typeface="Calibri" pitchFamily="34" charset="0"/>
                          <a:cs typeface="Calibri" pitchFamily="34" charset="0"/>
                        </a:rPr>
                        <a:t> ESCOLAR</a:t>
                      </a:r>
                      <a:endParaRPr lang="es-CL" sz="2000" b="0" dirty="0" smtClean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CL" sz="2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L" sz="2000" b="0" kern="1200" dirty="0" smtClean="0">
                          <a:latin typeface="Calibri" pitchFamily="34" charset="0"/>
                          <a:cs typeface="Calibri" pitchFamily="34" charset="0"/>
                        </a:rPr>
                        <a:t>Consolidar políticas, procedimientos  y prácticas educativas que promuevan la formación afectiva, social y física de los estudiantes, en un ambiente de respeto y  valoración mutua, creando una identidad positiva y fortaleciendo su capacidad de adaptabilidad, espíritu critico, sentido de pertenencia, en un entorno adecuado y propicio para el logro de los objetivos educativos, en un periodo de cuatro años.</a:t>
                      </a:r>
                      <a:endParaRPr lang="es-CL" sz="2000" b="0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2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1473" y="142852"/>
            <a:ext cx="800940" cy="571504"/>
          </a:xfrm>
          <a:prstGeom prst="rect">
            <a:avLst/>
          </a:prstGeom>
        </p:spPr>
      </p:pic>
      <p:pic>
        <p:nvPicPr>
          <p:cNvPr id="5" name="4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8148" y="214290"/>
            <a:ext cx="513490" cy="64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646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731227"/>
              </p:ext>
            </p:extLst>
          </p:nvPr>
        </p:nvGraphicFramePr>
        <p:xfrm>
          <a:off x="251520" y="1628800"/>
          <a:ext cx="8496944" cy="28346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096344"/>
                <a:gridCol w="5400600"/>
              </a:tblGrid>
              <a:tr h="26185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000" b="0" dirty="0" smtClean="0">
                          <a:latin typeface="Calibri" pitchFamily="34" charset="0"/>
                          <a:cs typeface="Calibri" pitchFamily="34" charset="0"/>
                        </a:rPr>
                        <a:t>GESTIÓN DE RECURSOS</a:t>
                      </a:r>
                    </a:p>
                    <a:p>
                      <a:endParaRPr lang="es-CL" sz="2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s-CL" sz="2000" b="0" kern="1200" dirty="0" smtClean="0">
                          <a:latin typeface="Calibri" pitchFamily="34" charset="0"/>
                          <a:cs typeface="Calibri" pitchFamily="34" charset="0"/>
                        </a:rPr>
                        <a:t>Articular una adecuada provisión, organización y uso de recursos educativos, asegurando una administración ordenada y eficiente con un equipo calificado y motivado, que desarrolle funciones en un clima laboral positivo, donde cuente con todo lo necesario para el desarrollo de sus prácticas pedagógicas, con la finalidad de mejorar los aprendizajes y el desarrollo integral de los estudiantes, en un periodo de cuatro años</a:t>
                      </a:r>
                      <a:r>
                        <a:rPr lang="es-CL" sz="2000" b="0" baseline="0" dirty="0" smtClean="0">
                          <a:latin typeface="Calibri" pitchFamily="34" charset="0"/>
                          <a:cs typeface="Calibri" pitchFamily="34" charset="0"/>
                        </a:rPr>
                        <a:t>.</a:t>
                      </a:r>
                      <a:endParaRPr lang="es-CL" sz="2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4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6" name="5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634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97576879"/>
              </p:ext>
            </p:extLst>
          </p:nvPr>
        </p:nvGraphicFramePr>
        <p:xfrm>
          <a:off x="251520" y="1058697"/>
          <a:ext cx="8640960" cy="55386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/>
                <a:gridCol w="3384376"/>
                <a:gridCol w="2880320"/>
              </a:tblGrid>
              <a:tr h="736000">
                <a:tc>
                  <a:txBody>
                    <a:bodyPr/>
                    <a:lstStyle/>
                    <a:p>
                      <a:r>
                        <a:rPr lang="es-CL" sz="1400" dirty="0" smtClean="0">
                          <a:latin typeface="Calibri" pitchFamily="34" charset="0"/>
                          <a:cs typeface="Calibri" pitchFamily="34" charset="0"/>
                        </a:rPr>
                        <a:t>Área</a:t>
                      </a:r>
                      <a:r>
                        <a:rPr lang="es-CL" sz="1400" baseline="0" dirty="0" smtClean="0">
                          <a:latin typeface="Calibri" pitchFamily="34" charset="0"/>
                          <a:cs typeface="Calibri" pitchFamily="34" charset="0"/>
                        </a:rPr>
                        <a:t>   de  acción</a:t>
                      </a:r>
                      <a:endParaRPr lang="es-CL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400" dirty="0" smtClean="0">
                          <a:latin typeface="Calibri" pitchFamily="34" charset="0"/>
                          <a:cs typeface="Calibri" pitchFamily="34" charset="0"/>
                        </a:rPr>
                        <a:t>Avances  más  importantes</a:t>
                      </a:r>
                      <a:endParaRPr lang="es-CL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400" dirty="0" smtClean="0">
                          <a:latin typeface="Calibri" pitchFamily="34" charset="0"/>
                          <a:cs typeface="Calibri" pitchFamily="34" charset="0"/>
                        </a:rPr>
                        <a:t>Aspectos   por  mejorar  2018</a:t>
                      </a:r>
                      <a:endParaRPr lang="es-CL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596415">
                <a:tc>
                  <a:txBody>
                    <a:bodyPr/>
                    <a:lstStyle/>
                    <a:p>
                      <a:r>
                        <a:rPr lang="es-CL" sz="1400" dirty="0" smtClean="0">
                          <a:latin typeface="Calibri" pitchFamily="34" charset="0"/>
                          <a:cs typeface="Calibri" pitchFamily="34" charset="0"/>
                        </a:rPr>
                        <a:t>Gestión</a:t>
                      </a:r>
                      <a:r>
                        <a:rPr lang="es-CL" sz="1400" baseline="0" dirty="0" smtClean="0">
                          <a:latin typeface="Calibri" pitchFamily="34" charset="0"/>
                          <a:cs typeface="Calibri" pitchFamily="34" charset="0"/>
                        </a:rPr>
                        <a:t>  Educativa</a:t>
                      </a:r>
                      <a:endParaRPr lang="es-CL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400" dirty="0" smtClean="0">
                          <a:latin typeface="Calibri" pitchFamily="34" charset="0"/>
                          <a:cs typeface="Calibri" pitchFamily="34" charset="0"/>
                        </a:rPr>
                        <a:t>Nivel  de   aprobación   de  primero   a  tercero   medio</a:t>
                      </a:r>
                      <a:endParaRPr lang="es-CL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400" dirty="0" smtClean="0">
                          <a:latin typeface="Calibri" pitchFamily="34" charset="0"/>
                          <a:cs typeface="Calibri" pitchFamily="34" charset="0"/>
                        </a:rPr>
                        <a:t>Mejorar porcentaje de aprobación en todos los niveles</a:t>
                      </a:r>
                      <a:endParaRPr lang="es-CL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963558">
                <a:tc>
                  <a:txBody>
                    <a:bodyPr/>
                    <a:lstStyle/>
                    <a:p>
                      <a:r>
                        <a:rPr lang="es-CL" sz="1400" dirty="0" smtClean="0">
                          <a:latin typeface="Calibri" pitchFamily="34" charset="0"/>
                          <a:cs typeface="Calibri" pitchFamily="34" charset="0"/>
                        </a:rPr>
                        <a:t>Prácticas  Pedagógicas</a:t>
                      </a:r>
                      <a:endParaRPr lang="es-CL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400" dirty="0" smtClean="0">
                          <a:latin typeface="Calibri" pitchFamily="34" charset="0"/>
                          <a:cs typeface="Calibri" pitchFamily="34" charset="0"/>
                        </a:rPr>
                        <a:t>Capacitación  docente  a  través   de  la  ATE</a:t>
                      </a:r>
                    </a:p>
                    <a:p>
                      <a:r>
                        <a:rPr lang="es-CL" sz="1400" dirty="0" smtClean="0">
                          <a:latin typeface="Calibri" pitchFamily="34" charset="0"/>
                          <a:cs typeface="Calibri" pitchFamily="34" charset="0"/>
                        </a:rPr>
                        <a:t>Evaluación  docente  :</a:t>
                      </a:r>
                    </a:p>
                    <a:p>
                      <a:r>
                        <a:rPr lang="es-CL" sz="1400" dirty="0" smtClean="0">
                          <a:latin typeface="Calibri" pitchFamily="34" charset="0"/>
                          <a:cs typeface="Calibri" pitchFamily="34" charset="0"/>
                        </a:rPr>
                        <a:t>Destacado s: 3  profesores.</a:t>
                      </a:r>
                    </a:p>
                    <a:p>
                      <a:r>
                        <a:rPr lang="es-CL" sz="1400" dirty="0" smtClean="0">
                          <a:latin typeface="Calibri" pitchFamily="34" charset="0"/>
                          <a:cs typeface="Calibri" pitchFamily="34" charset="0"/>
                        </a:rPr>
                        <a:t>Competente</a:t>
                      </a:r>
                      <a:r>
                        <a:rPr lang="es-CL" sz="1400" baseline="0" dirty="0" smtClean="0">
                          <a:latin typeface="Calibri" pitchFamily="34" charset="0"/>
                          <a:cs typeface="Calibri" pitchFamily="34" charset="0"/>
                        </a:rPr>
                        <a:t> s:  18 profesores</a:t>
                      </a:r>
                    </a:p>
                    <a:p>
                      <a:r>
                        <a:rPr lang="es-CL" sz="1400" baseline="0" dirty="0" smtClean="0">
                          <a:latin typeface="Calibri" pitchFamily="34" charset="0"/>
                          <a:cs typeface="Calibri" pitchFamily="34" charset="0"/>
                        </a:rPr>
                        <a:t>Básicos : 9    profesores</a:t>
                      </a:r>
                      <a:endParaRPr lang="es-CL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400" dirty="0" smtClean="0">
                          <a:latin typeface="Calibri" pitchFamily="34" charset="0"/>
                          <a:cs typeface="Calibri" pitchFamily="34" charset="0"/>
                        </a:rPr>
                        <a:t>Nuevas    capacitaciones  para docentes  y asistentes de la educación</a:t>
                      </a:r>
                      <a:endParaRPr lang="es-CL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674491">
                <a:tc>
                  <a:txBody>
                    <a:bodyPr/>
                    <a:lstStyle/>
                    <a:p>
                      <a:r>
                        <a:rPr lang="es-CL" sz="1400" dirty="0" smtClean="0">
                          <a:latin typeface="Calibri" pitchFamily="34" charset="0"/>
                          <a:cs typeface="Calibri" pitchFamily="34" charset="0"/>
                        </a:rPr>
                        <a:t>Trabajo   pedagógico  en  equipo</a:t>
                      </a:r>
                      <a:endParaRPr lang="es-CL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400" dirty="0" smtClean="0">
                          <a:latin typeface="Calibri" pitchFamily="34" charset="0"/>
                          <a:cs typeface="Calibri" pitchFamily="34" charset="0"/>
                        </a:rPr>
                        <a:t>Salidas</a:t>
                      </a:r>
                      <a:r>
                        <a:rPr lang="es-CL" sz="1400" baseline="0" dirty="0" smtClean="0">
                          <a:latin typeface="Calibri" pitchFamily="34" charset="0"/>
                          <a:cs typeface="Calibri" pitchFamily="34" charset="0"/>
                        </a:rPr>
                        <a:t>  pedagógicas  interdisciplinarias.</a:t>
                      </a:r>
                    </a:p>
                    <a:p>
                      <a:r>
                        <a:rPr lang="es-CL" sz="1400" baseline="0" dirty="0" smtClean="0">
                          <a:latin typeface="Calibri" pitchFamily="34" charset="0"/>
                          <a:cs typeface="Calibri" pitchFamily="34" charset="0"/>
                        </a:rPr>
                        <a:t>Difusión  a  través   del  Liceo   Puertas  Abiertas.</a:t>
                      </a:r>
                    </a:p>
                    <a:p>
                      <a:r>
                        <a:rPr lang="es-CL" sz="1400" baseline="0" dirty="0" smtClean="0">
                          <a:latin typeface="Calibri" pitchFamily="34" charset="0"/>
                          <a:cs typeface="Calibri" pitchFamily="34" charset="0"/>
                        </a:rPr>
                        <a:t>Presentación  en  ferias   científicas.</a:t>
                      </a:r>
                      <a:endParaRPr lang="es-CL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400" dirty="0" smtClean="0">
                          <a:latin typeface="Calibri" pitchFamily="34" charset="0"/>
                          <a:cs typeface="Calibri" pitchFamily="34" charset="0"/>
                        </a:rPr>
                        <a:t>Reuniones   de  departamentos  y   especialidades   con  horario  fijo.</a:t>
                      </a:r>
                    </a:p>
                    <a:p>
                      <a:r>
                        <a:rPr lang="es-CL" sz="1400" dirty="0" smtClean="0">
                          <a:latin typeface="Calibri" pitchFamily="34" charset="0"/>
                          <a:cs typeface="Calibri" pitchFamily="34" charset="0"/>
                        </a:rPr>
                        <a:t>Reuniones    interdisciplinarias</a:t>
                      </a:r>
                      <a:endParaRPr lang="es-CL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963558">
                <a:tc>
                  <a:txBody>
                    <a:bodyPr/>
                    <a:lstStyle/>
                    <a:p>
                      <a:r>
                        <a:rPr lang="es-CL" sz="1400" dirty="0" smtClean="0">
                          <a:latin typeface="Calibri" pitchFamily="34" charset="0"/>
                          <a:cs typeface="Calibri" pitchFamily="34" charset="0"/>
                        </a:rPr>
                        <a:t>Uso  pedagógico  de  la  informática   Educativa </a:t>
                      </a:r>
                      <a:endParaRPr lang="es-CL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400" dirty="0" smtClean="0">
                          <a:latin typeface="Calibri" pitchFamily="34" charset="0"/>
                          <a:cs typeface="Calibri" pitchFamily="34" charset="0"/>
                        </a:rPr>
                        <a:t>Pizarras  interactivas de última generación  </a:t>
                      </a:r>
                    </a:p>
                    <a:p>
                      <a:r>
                        <a:rPr lang="es-CL" sz="1400" dirty="0" smtClean="0">
                          <a:latin typeface="Calibri" pitchFamily="34" charset="0"/>
                          <a:cs typeface="Calibri" pitchFamily="34" charset="0"/>
                        </a:rPr>
                        <a:t>Uso   de  computadores </a:t>
                      </a:r>
                    </a:p>
                    <a:p>
                      <a:r>
                        <a:rPr lang="es-CL" sz="1400" dirty="0" smtClean="0">
                          <a:latin typeface="Calibri" pitchFamily="34" charset="0"/>
                          <a:cs typeface="Calibri" pitchFamily="34" charset="0"/>
                        </a:rPr>
                        <a:t>Implementación  de  dos  Laboratorios :  sala</a:t>
                      </a:r>
                      <a:r>
                        <a:rPr lang="es-CL" sz="1400" baseline="0" dirty="0" smtClean="0">
                          <a:latin typeface="Calibri" pitchFamily="34" charset="0"/>
                          <a:cs typeface="Calibri" pitchFamily="34" charset="0"/>
                        </a:rPr>
                        <a:t>  23  multimedia  y  sala   taller   de  administración</a:t>
                      </a:r>
                      <a:endParaRPr lang="es-CL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400" dirty="0" smtClean="0">
                          <a:latin typeface="Calibri" pitchFamily="34" charset="0"/>
                          <a:cs typeface="Calibri" pitchFamily="34" charset="0"/>
                        </a:rPr>
                        <a:t>Renovar   computadores   laboratorios   7, 8</a:t>
                      </a:r>
                      <a:r>
                        <a:rPr lang="es-CL" sz="1400" baseline="0" dirty="0" smtClean="0">
                          <a:latin typeface="Calibri" pitchFamily="34" charset="0"/>
                          <a:cs typeface="Calibri" pitchFamily="34" charset="0"/>
                        </a:rPr>
                        <a:t>  y 13 </a:t>
                      </a:r>
                      <a:endParaRPr lang="es-CL" sz="1400" dirty="0" smtClean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r>
                        <a:rPr lang="es-CL" sz="1400" dirty="0" smtClean="0">
                          <a:latin typeface="Calibri" pitchFamily="34" charset="0"/>
                          <a:cs typeface="Calibri" pitchFamily="34" charset="0"/>
                        </a:rPr>
                        <a:t>Mantención   de  fotocopiadoras   y  multi copiadoras.</a:t>
                      </a:r>
                    </a:p>
                    <a:p>
                      <a:endParaRPr lang="es-CL" sz="1400" baseline="0" dirty="0" smtClean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CL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674491">
                <a:tc>
                  <a:txBody>
                    <a:bodyPr/>
                    <a:lstStyle/>
                    <a:p>
                      <a:r>
                        <a:rPr lang="es-CL" sz="1400" dirty="0" smtClean="0">
                          <a:latin typeface="Calibri" pitchFamily="34" charset="0"/>
                          <a:cs typeface="Calibri" pitchFamily="34" charset="0"/>
                        </a:rPr>
                        <a:t>Integración  de  la  familia  y  la   comunidad</a:t>
                      </a:r>
                      <a:endParaRPr lang="es-CL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400" dirty="0" smtClean="0">
                          <a:latin typeface="Calibri" pitchFamily="34" charset="0"/>
                          <a:cs typeface="Calibri" pitchFamily="34" charset="0"/>
                        </a:rPr>
                        <a:t>Visitas</a:t>
                      </a:r>
                      <a:r>
                        <a:rPr lang="es-CL" sz="1400" baseline="0" dirty="0" smtClean="0">
                          <a:latin typeface="Calibri" pitchFamily="34" charset="0"/>
                          <a:cs typeface="Calibri" pitchFamily="34" charset="0"/>
                        </a:rPr>
                        <a:t>  de  la  comunidad  en  Liceo  Puertas  Abiertas  y  Municipio  en  terreno.</a:t>
                      </a:r>
                      <a:endParaRPr lang="es-CL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400" dirty="0" smtClean="0">
                          <a:latin typeface="Calibri" pitchFamily="34" charset="0"/>
                          <a:cs typeface="Calibri" pitchFamily="34" charset="0"/>
                        </a:rPr>
                        <a:t>Los  apoderados  se  comprometen</a:t>
                      </a:r>
                      <a:r>
                        <a:rPr lang="es-CL" sz="1400" baseline="0" dirty="0" smtClean="0">
                          <a:latin typeface="Calibri" pitchFamily="34" charset="0"/>
                          <a:cs typeface="Calibri" pitchFamily="34" charset="0"/>
                        </a:rPr>
                        <a:t>   en  acompañamiento  a  salidas  pedagógicas.</a:t>
                      </a:r>
                      <a:endParaRPr lang="es-CL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2306595" y="539388"/>
            <a:ext cx="4137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>
                <a:latin typeface="Calibri" pitchFamily="34" charset="0"/>
                <a:cs typeface="Calibri" pitchFamily="34" charset="0"/>
              </a:rPr>
              <a:t>PROCESOS    PEDAGÓGICOS :</a:t>
            </a:r>
            <a:endParaRPr lang="es-CL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5 Imagen" descr="LA CISTERN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7" name="6 Imagen" descr="insignia LCyT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246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46384019"/>
              </p:ext>
            </p:extLst>
          </p:nvPr>
        </p:nvGraphicFramePr>
        <p:xfrm>
          <a:off x="395536" y="2276872"/>
          <a:ext cx="8424937" cy="3456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2368"/>
                <a:gridCol w="288032"/>
                <a:gridCol w="4824537"/>
              </a:tblGrid>
              <a:tr h="582716"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718417">
                <a:tc>
                  <a:txBody>
                    <a:bodyPr/>
                    <a:lstStyle/>
                    <a:p>
                      <a:r>
                        <a:rPr lang="es-CL" sz="2400" dirty="0" smtClean="0">
                          <a:latin typeface="Calibri" pitchFamily="34" charset="0"/>
                          <a:cs typeface="Calibri" pitchFamily="34" charset="0"/>
                        </a:rPr>
                        <a:t>Programa</a:t>
                      </a:r>
                      <a:r>
                        <a:rPr lang="es-CL" sz="2400" baseline="0" dirty="0" smtClean="0">
                          <a:latin typeface="Calibri" pitchFamily="34" charset="0"/>
                          <a:cs typeface="Calibri" pitchFamily="34" charset="0"/>
                        </a:rPr>
                        <a:t>    PIE</a:t>
                      </a:r>
                      <a:endParaRPr lang="es-CL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>
                          <a:latin typeface="Calibri" pitchFamily="34" charset="0"/>
                          <a:cs typeface="Calibri" pitchFamily="34" charset="0"/>
                        </a:rPr>
                        <a:t>Apoyo</a:t>
                      </a:r>
                      <a:r>
                        <a:rPr lang="es-CL" baseline="0" dirty="0" smtClean="0">
                          <a:latin typeface="Calibri" pitchFamily="34" charset="0"/>
                          <a:cs typeface="Calibri" pitchFamily="34" charset="0"/>
                        </a:rPr>
                        <a:t>  de   primeros  a   cuartos   medios.</a:t>
                      </a:r>
                      <a:endParaRPr lang="es-CL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718417">
                <a:tc>
                  <a:txBody>
                    <a:bodyPr/>
                    <a:lstStyle/>
                    <a:p>
                      <a:r>
                        <a:rPr lang="es-CL" sz="2400" dirty="0" smtClean="0">
                          <a:latin typeface="Calibri" pitchFamily="34" charset="0"/>
                          <a:cs typeface="Calibri" pitchFamily="34" charset="0"/>
                        </a:rPr>
                        <a:t>Programa    PACE</a:t>
                      </a:r>
                      <a:endParaRPr lang="es-CL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>
                          <a:latin typeface="Calibri" pitchFamily="34" charset="0"/>
                          <a:cs typeface="Calibri" pitchFamily="34" charset="0"/>
                        </a:rPr>
                        <a:t>Trabajo   a  nivel  de   terceros  y  cuartos  medios.</a:t>
                      </a:r>
                    </a:p>
                  </a:txBody>
                  <a:tcPr/>
                </a:tc>
              </a:tr>
              <a:tr h="718417">
                <a:tc>
                  <a:txBody>
                    <a:bodyPr/>
                    <a:lstStyle/>
                    <a:p>
                      <a:r>
                        <a:rPr lang="es-CL" sz="2400" dirty="0" smtClean="0">
                          <a:latin typeface="Calibri" pitchFamily="34" charset="0"/>
                          <a:cs typeface="Calibri" pitchFamily="34" charset="0"/>
                        </a:rPr>
                        <a:t>Escuela</a:t>
                      </a:r>
                      <a:r>
                        <a:rPr lang="es-CL" sz="2400" baseline="0" dirty="0" smtClean="0">
                          <a:latin typeface="Calibri" pitchFamily="34" charset="0"/>
                          <a:cs typeface="Calibri" pitchFamily="34" charset="0"/>
                        </a:rPr>
                        <a:t>   de  Talentos  </a:t>
                      </a:r>
                      <a:endParaRPr lang="es-CL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dirty="0" smtClean="0">
                          <a:latin typeface="Calibri" pitchFamily="34" charset="0"/>
                          <a:cs typeface="Calibri" pitchFamily="34" charset="0"/>
                        </a:rPr>
                        <a:t>Trabajo   a  nivel  de   terceros  y  cuartos  medios.</a:t>
                      </a:r>
                    </a:p>
                  </a:txBody>
                  <a:tcPr/>
                </a:tc>
              </a:tr>
              <a:tr h="718417">
                <a:tc>
                  <a:txBody>
                    <a:bodyPr/>
                    <a:lstStyle/>
                    <a:p>
                      <a:r>
                        <a:rPr lang="es-CL" sz="2400" smtClean="0">
                          <a:latin typeface="Calibri" pitchFamily="34" charset="0"/>
                          <a:cs typeface="Calibri" pitchFamily="34" charset="0"/>
                        </a:rPr>
                        <a:t>Fundación    </a:t>
                      </a:r>
                      <a:r>
                        <a:rPr lang="es-CL" sz="2400" smtClean="0">
                          <a:latin typeface="Calibri" pitchFamily="34" charset="0"/>
                          <a:cs typeface="Calibri" pitchFamily="34" charset="0"/>
                        </a:rPr>
                        <a:t>FORGE</a:t>
                      </a:r>
                      <a:endParaRPr lang="es-CL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>
                          <a:latin typeface="Calibri" pitchFamily="34" charset="0"/>
                          <a:cs typeface="Calibri" pitchFamily="34" charset="0"/>
                        </a:rPr>
                        <a:t>Trabajo</a:t>
                      </a:r>
                      <a:r>
                        <a:rPr lang="es-CL" baseline="0" dirty="0" smtClean="0">
                          <a:latin typeface="Calibri" pitchFamily="34" charset="0"/>
                          <a:cs typeface="Calibri" pitchFamily="34" charset="0"/>
                        </a:rPr>
                        <a:t>  a  nivel   de   cuartos  medios</a:t>
                      </a:r>
                      <a:endParaRPr lang="es-CL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1043608" y="1527175"/>
            <a:ext cx="7668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dirty="0" smtClean="0">
                <a:latin typeface="Calibri" pitchFamily="34" charset="0"/>
                <a:cs typeface="Calibri" pitchFamily="34" charset="0"/>
              </a:rPr>
              <a:t>PROGRAMAS    DE  APOYO   A   LA  GESTIÓN   PEDAGÓGICA.-</a:t>
            </a:r>
            <a:endParaRPr lang="es-CL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5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7" name="6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093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742397723"/>
              </p:ext>
            </p:extLst>
          </p:nvPr>
        </p:nvGraphicFramePr>
        <p:xfrm>
          <a:off x="290524" y="1926522"/>
          <a:ext cx="8568954" cy="3662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318"/>
                <a:gridCol w="2856318"/>
                <a:gridCol w="2856318"/>
              </a:tblGrid>
              <a:tr h="792088">
                <a:tc>
                  <a:txBody>
                    <a:bodyPr/>
                    <a:lstStyle/>
                    <a:p>
                      <a:r>
                        <a:rPr lang="es-CL" sz="2200" dirty="0" smtClean="0">
                          <a:latin typeface="Calibri" pitchFamily="34" charset="0"/>
                          <a:cs typeface="Calibri" pitchFamily="34" charset="0"/>
                        </a:rPr>
                        <a:t>NIVELES </a:t>
                      </a:r>
                      <a:endParaRPr lang="es-CL" sz="2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200" dirty="0" smtClean="0">
                          <a:latin typeface="Calibri" pitchFamily="34" charset="0"/>
                          <a:cs typeface="Calibri" pitchFamily="34" charset="0"/>
                        </a:rPr>
                        <a:t>RESULTADOS 2016</a:t>
                      </a:r>
                    </a:p>
                    <a:p>
                      <a:pPr algn="ctr"/>
                      <a:endParaRPr lang="es-CL" sz="2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200" dirty="0" smtClean="0">
                          <a:latin typeface="Calibri" pitchFamily="34" charset="0"/>
                          <a:cs typeface="Calibri" pitchFamily="34" charset="0"/>
                        </a:rPr>
                        <a:t>RESULTADOS 2017</a:t>
                      </a:r>
                    </a:p>
                    <a:p>
                      <a:pPr algn="ctr"/>
                      <a:endParaRPr lang="es-CL" sz="2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574126">
                <a:tc>
                  <a:txBody>
                    <a:bodyPr/>
                    <a:lstStyle/>
                    <a:p>
                      <a:r>
                        <a:rPr lang="es-CL" b="1" dirty="0" smtClean="0">
                          <a:latin typeface="Calibri" pitchFamily="34" charset="0"/>
                          <a:cs typeface="Calibri" pitchFamily="34" charset="0"/>
                        </a:rPr>
                        <a:t>1ºMEDIO</a:t>
                      </a:r>
                      <a:endParaRPr lang="es-CL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latin typeface="Calibri" pitchFamily="34" charset="0"/>
                          <a:cs typeface="Calibri" pitchFamily="34" charset="0"/>
                        </a:rPr>
                        <a:t>33%</a:t>
                      </a:r>
                      <a:endParaRPr lang="es-CL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latin typeface="Calibri" pitchFamily="34" charset="0"/>
                          <a:cs typeface="Calibri" pitchFamily="34" charset="0"/>
                        </a:rPr>
                        <a:t>20%</a:t>
                      </a:r>
                      <a:endParaRPr lang="es-CL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574126">
                <a:tc>
                  <a:txBody>
                    <a:bodyPr/>
                    <a:lstStyle/>
                    <a:p>
                      <a:r>
                        <a:rPr lang="es-CL" b="1" dirty="0" smtClean="0">
                          <a:latin typeface="Calibri" pitchFamily="34" charset="0"/>
                          <a:cs typeface="Calibri" pitchFamily="34" charset="0"/>
                        </a:rPr>
                        <a:t>2ºMEDIO</a:t>
                      </a:r>
                      <a:endParaRPr lang="es-CL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latin typeface="Calibri" pitchFamily="34" charset="0"/>
                          <a:cs typeface="Calibri" pitchFamily="34" charset="0"/>
                        </a:rPr>
                        <a:t>13%</a:t>
                      </a:r>
                      <a:endParaRPr lang="es-CL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latin typeface="Calibri" pitchFamily="34" charset="0"/>
                          <a:cs typeface="Calibri" pitchFamily="34" charset="0"/>
                        </a:rPr>
                        <a:t>11%</a:t>
                      </a:r>
                      <a:endParaRPr lang="es-CL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574126">
                <a:tc>
                  <a:txBody>
                    <a:bodyPr/>
                    <a:lstStyle/>
                    <a:p>
                      <a:r>
                        <a:rPr lang="es-CL" b="1" dirty="0" smtClean="0">
                          <a:latin typeface="Calibri" pitchFamily="34" charset="0"/>
                          <a:cs typeface="Calibri" pitchFamily="34" charset="0"/>
                        </a:rPr>
                        <a:t>3ºMEDIO</a:t>
                      </a:r>
                      <a:endParaRPr lang="es-CL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latin typeface="Calibri" pitchFamily="34" charset="0"/>
                          <a:cs typeface="Calibri" pitchFamily="34" charset="0"/>
                        </a:rPr>
                        <a:t>9%</a:t>
                      </a:r>
                      <a:endParaRPr lang="es-CL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latin typeface="Calibri" pitchFamily="34" charset="0"/>
                          <a:cs typeface="Calibri" pitchFamily="34" charset="0"/>
                        </a:rPr>
                        <a:t>5%</a:t>
                      </a:r>
                      <a:endParaRPr lang="es-CL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574126">
                <a:tc>
                  <a:txBody>
                    <a:bodyPr/>
                    <a:lstStyle/>
                    <a:p>
                      <a:r>
                        <a:rPr lang="es-CL" b="1" dirty="0" smtClean="0">
                          <a:latin typeface="Calibri" pitchFamily="34" charset="0"/>
                          <a:cs typeface="Calibri" pitchFamily="34" charset="0"/>
                        </a:rPr>
                        <a:t>4ºMEDIO</a:t>
                      </a:r>
                      <a:endParaRPr lang="es-CL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latin typeface="Calibri" pitchFamily="34" charset="0"/>
                          <a:cs typeface="Calibri" pitchFamily="34" charset="0"/>
                        </a:rPr>
                        <a:t>4%</a:t>
                      </a:r>
                      <a:endParaRPr lang="es-CL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latin typeface="Calibri" pitchFamily="34" charset="0"/>
                          <a:cs typeface="Calibri" pitchFamily="34" charset="0"/>
                        </a:rPr>
                        <a:t>5%</a:t>
                      </a:r>
                      <a:endParaRPr lang="es-CL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574126">
                <a:tc>
                  <a:txBody>
                    <a:bodyPr/>
                    <a:lstStyle/>
                    <a:p>
                      <a:r>
                        <a:rPr lang="es-CL" b="1" dirty="0" smtClean="0">
                          <a:latin typeface="Calibri" pitchFamily="34" charset="0"/>
                          <a:cs typeface="Calibri" pitchFamily="34" charset="0"/>
                        </a:rPr>
                        <a:t>PROMEDIO</a:t>
                      </a:r>
                      <a:endParaRPr lang="es-CL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latin typeface="Calibri" pitchFamily="34" charset="0"/>
                          <a:cs typeface="Calibri" pitchFamily="34" charset="0"/>
                        </a:rPr>
                        <a:t>14.75</a:t>
                      </a:r>
                      <a:endParaRPr lang="es-CL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latin typeface="Calibri" pitchFamily="34" charset="0"/>
                          <a:cs typeface="Calibri" pitchFamily="34" charset="0"/>
                        </a:rPr>
                        <a:t>10,25</a:t>
                      </a:r>
                      <a:endParaRPr lang="es-CL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755576" y="1311151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latin typeface="Calibri" pitchFamily="34" charset="0"/>
                <a:cs typeface="Calibri" pitchFamily="34" charset="0"/>
              </a:rPr>
              <a:t>RESUMEN REPITENCIA POR NIVELES </a:t>
            </a:r>
            <a:endParaRPr lang="es-CL" sz="24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5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7" name="6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881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504559"/>
          </a:xfrm>
        </p:spPr>
        <p:txBody>
          <a:bodyPr>
            <a:normAutofit/>
          </a:bodyPr>
          <a:lstStyle/>
          <a:p>
            <a:pPr algn="ctr"/>
            <a:r>
              <a:rPr lang="es-CL" sz="2400" dirty="0">
                <a:latin typeface="Calibri" pitchFamily="34" charset="0"/>
                <a:cs typeface="Calibri" pitchFamily="34" charset="0"/>
              </a:rPr>
              <a:t>PRIMEROS MEDIOS</a:t>
            </a:r>
          </a:p>
        </p:txBody>
      </p:sp>
      <p:graphicFrame>
        <p:nvGraphicFramePr>
          <p:cNvPr id="5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265332971"/>
              </p:ext>
            </p:extLst>
          </p:nvPr>
        </p:nvGraphicFramePr>
        <p:xfrm>
          <a:off x="251523" y="1023646"/>
          <a:ext cx="8712961" cy="26933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6746"/>
                <a:gridCol w="510018"/>
                <a:gridCol w="501465"/>
                <a:gridCol w="576064"/>
                <a:gridCol w="576064"/>
                <a:gridCol w="720080"/>
                <a:gridCol w="648072"/>
                <a:gridCol w="648072"/>
                <a:gridCol w="830938"/>
                <a:gridCol w="642965"/>
                <a:gridCol w="830353"/>
                <a:gridCol w="1152124"/>
              </a:tblGrid>
              <a:tr h="768030">
                <a:tc>
                  <a:txBody>
                    <a:bodyPr/>
                    <a:lstStyle/>
                    <a:p>
                      <a:pPr algn="l" fontAlgn="b"/>
                      <a:r>
                        <a:rPr lang="es-CL" sz="1600" u="none" strike="noStrike" dirty="0" smtClean="0">
                          <a:effectLst/>
                        </a:rPr>
                        <a:t>CURSO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</a:rPr>
                        <a:t>A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</a:rPr>
                        <a:t>B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</a:rPr>
                        <a:t>C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</a:rPr>
                        <a:t>D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</a:rPr>
                        <a:t>E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</a:rPr>
                        <a:t>F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</a:rPr>
                        <a:t>G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</a:rPr>
                        <a:t>H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</a:rPr>
                        <a:t>I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</a:rPr>
                        <a:t>TOTALES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 smtClean="0">
                          <a:effectLst/>
                        </a:rPr>
                        <a:t>%</a:t>
                      </a:r>
                    </a:p>
                    <a:p>
                      <a:pPr algn="ctr" fontAlgn="b"/>
                      <a:r>
                        <a:rPr lang="es-CL" sz="1600" u="none" strike="noStrike" dirty="0" smtClean="0">
                          <a:effectLst/>
                        </a:rPr>
                        <a:t>REPRO</a:t>
                      </a:r>
                    </a:p>
                    <a:p>
                      <a:pPr algn="ctr" fontAlgn="b"/>
                      <a:r>
                        <a:rPr lang="es-CL" sz="1600" u="none" strike="noStrike" dirty="0" smtClean="0">
                          <a:effectLst/>
                        </a:rPr>
                        <a:t>BACIÓN </a:t>
                      </a:r>
                      <a:r>
                        <a:rPr lang="es-CL" sz="1600" u="none" strike="noStrike" dirty="0">
                          <a:effectLst/>
                        </a:rPr>
                        <a:t>ANUAL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</a:tr>
              <a:tr h="966674">
                <a:tc>
                  <a:txBody>
                    <a:bodyPr/>
                    <a:lstStyle/>
                    <a:p>
                      <a:pPr algn="l" fontAlgn="b"/>
                      <a:r>
                        <a:rPr lang="es-CL" sz="1600" u="none" strike="noStrike" dirty="0">
                          <a:effectLst/>
                        </a:rPr>
                        <a:t>N°REPROBADOS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</a:rPr>
                        <a:t>8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</a:rPr>
                        <a:t>7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</a:rPr>
                        <a:t>6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</a:rPr>
                        <a:t>9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</a:rPr>
                        <a:t>3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</a:rPr>
                        <a:t>7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</a:rPr>
                        <a:t>6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</a:rPr>
                        <a:t>7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</a:rPr>
                        <a:t>5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600" u="none" strike="noStrike" dirty="0">
                          <a:effectLst/>
                        </a:rPr>
                        <a:t>58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 smtClean="0">
                          <a:effectLst/>
                        </a:rPr>
                        <a:t>20%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</a:tr>
              <a:tr h="742657">
                <a:tc>
                  <a:txBody>
                    <a:bodyPr/>
                    <a:lstStyle/>
                    <a:p>
                      <a:pPr algn="l" fontAlgn="b"/>
                      <a:r>
                        <a:rPr lang="es-CL" sz="1600" u="none" strike="noStrike" dirty="0" smtClean="0">
                          <a:effectLst/>
                        </a:rPr>
                        <a:t>MATRÍ-</a:t>
                      </a:r>
                    </a:p>
                    <a:p>
                      <a:pPr algn="l" fontAlgn="b"/>
                      <a:r>
                        <a:rPr lang="es-CL" sz="1600" u="none" strike="noStrike" dirty="0" smtClean="0">
                          <a:effectLst/>
                        </a:rPr>
                        <a:t>CULA  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</a:rPr>
                        <a:t>34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</a:rPr>
                        <a:t>37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</a:rPr>
                        <a:t>30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</a:rPr>
                        <a:t>29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</a:rPr>
                        <a:t>31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</a:rPr>
                        <a:t>34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</a:rPr>
                        <a:t>30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</a:rPr>
                        <a:t>35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</a:rPr>
                        <a:t>37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600" u="none" strike="noStrike" dirty="0">
                          <a:effectLst/>
                        </a:rPr>
                        <a:t>297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600" u="none" strike="noStrike" dirty="0">
                          <a:effectLst/>
                        </a:rPr>
                        <a:t> 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</a:tr>
            </a:tbl>
          </a:graphicData>
        </a:graphic>
      </p:graphicFrame>
      <p:graphicFrame>
        <p:nvGraphicFramePr>
          <p:cNvPr id="6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229883230"/>
              </p:ext>
            </p:extLst>
          </p:nvPr>
        </p:nvGraphicFramePr>
        <p:xfrm>
          <a:off x="200494" y="4005064"/>
          <a:ext cx="8712974" cy="26915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30750"/>
                <a:gridCol w="626700"/>
                <a:gridCol w="717856"/>
                <a:gridCol w="717856"/>
                <a:gridCol w="717856"/>
                <a:gridCol w="717856"/>
                <a:gridCol w="717856"/>
                <a:gridCol w="717856"/>
                <a:gridCol w="604173"/>
                <a:gridCol w="831539"/>
                <a:gridCol w="1112676"/>
              </a:tblGrid>
              <a:tr h="885328">
                <a:tc>
                  <a:txBody>
                    <a:bodyPr/>
                    <a:lstStyle/>
                    <a:p>
                      <a:pPr algn="l" fontAlgn="b"/>
                      <a:r>
                        <a:rPr lang="es-CL" sz="1600" u="none" strike="noStrike" dirty="0" smtClean="0">
                          <a:effectLst/>
                        </a:rPr>
                        <a:t>CURSO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</a:rPr>
                        <a:t>A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</a:rPr>
                        <a:t>B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</a:rPr>
                        <a:t>C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</a:rPr>
                        <a:t>D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</a:rPr>
                        <a:t>E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</a:rPr>
                        <a:t>F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</a:rPr>
                        <a:t>G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</a:rPr>
                        <a:t>H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600" u="none" strike="noStrike" dirty="0" smtClean="0">
                          <a:effectLst/>
                        </a:rPr>
                        <a:t>TOTALES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 smtClean="0">
                          <a:effectLst/>
                        </a:rPr>
                        <a:t>%</a:t>
                      </a:r>
                    </a:p>
                    <a:p>
                      <a:pPr algn="ctr" fontAlgn="b"/>
                      <a:r>
                        <a:rPr lang="es-CL" sz="1600" u="none" strike="noStrike" dirty="0" smtClean="0">
                          <a:effectLst/>
                        </a:rPr>
                        <a:t>REPRO. </a:t>
                      </a:r>
                      <a:r>
                        <a:rPr lang="es-CL" sz="1600" u="none" strike="noStrike" dirty="0">
                          <a:effectLst/>
                        </a:rPr>
                        <a:t>ANUAL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</a:tr>
              <a:tr h="1063570">
                <a:tc>
                  <a:txBody>
                    <a:bodyPr/>
                    <a:lstStyle/>
                    <a:p>
                      <a:pPr algn="l" fontAlgn="b"/>
                      <a:r>
                        <a:rPr lang="es-CL" sz="1600" u="none" strike="noStrike" dirty="0" smtClean="0">
                          <a:effectLst/>
                        </a:rPr>
                        <a:t>N°REPRO.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</a:rPr>
                        <a:t>3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</a:rPr>
                        <a:t>3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</a:rPr>
                        <a:t>6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</a:rPr>
                        <a:t>5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</a:rPr>
                        <a:t>6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</a:rPr>
                        <a:t>1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</a:rPr>
                        <a:t>2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</a:rPr>
                        <a:t>1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600" u="none" strike="noStrike" dirty="0">
                          <a:effectLst/>
                        </a:rPr>
                        <a:t>27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</a:rPr>
                        <a:t>11%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</a:tr>
              <a:tr h="742657">
                <a:tc>
                  <a:txBody>
                    <a:bodyPr/>
                    <a:lstStyle/>
                    <a:p>
                      <a:pPr algn="l" fontAlgn="b"/>
                      <a:r>
                        <a:rPr lang="es-CL" sz="1600" u="none" strike="noStrike" dirty="0" smtClean="0">
                          <a:effectLst/>
                        </a:rPr>
                        <a:t>MATRÍCULA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</a:rPr>
                        <a:t>29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</a:rPr>
                        <a:t>26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</a:rPr>
                        <a:t>34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</a:rPr>
                        <a:t>35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</a:rPr>
                        <a:t>28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</a:rPr>
                        <a:t>31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</a:rPr>
                        <a:t>30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</a:rPr>
                        <a:t>25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600" u="none" strike="noStrike" dirty="0">
                          <a:effectLst/>
                        </a:rPr>
                        <a:t>238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600" u="none" strike="noStrike" dirty="0">
                          <a:effectLst/>
                        </a:rPr>
                        <a:t> 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</a:tr>
            </a:tbl>
          </a:graphicData>
        </a:graphic>
      </p:graphicFrame>
      <p:sp>
        <p:nvSpPr>
          <p:cNvPr id="8" name="7 Rectángulo"/>
          <p:cNvSpPr/>
          <p:nvPr/>
        </p:nvSpPr>
        <p:spPr>
          <a:xfrm>
            <a:off x="3203848" y="3687415"/>
            <a:ext cx="26897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400" dirty="0" smtClean="0">
                <a:latin typeface="Calibri" pitchFamily="34" charset="0"/>
                <a:cs typeface="Calibri" pitchFamily="34" charset="0"/>
              </a:rPr>
              <a:t>SEGUNDOS </a:t>
            </a:r>
            <a:r>
              <a:rPr lang="es-CL" sz="2400" dirty="0">
                <a:latin typeface="Calibri" pitchFamily="34" charset="0"/>
                <a:cs typeface="Calibri" pitchFamily="34" charset="0"/>
              </a:rPr>
              <a:t>MEDIOS</a:t>
            </a:r>
            <a:endParaRPr lang="es-CL" sz="2400" dirty="0"/>
          </a:p>
        </p:txBody>
      </p:sp>
      <p:pic>
        <p:nvPicPr>
          <p:cNvPr id="9" name="8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10" name="9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730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491856025"/>
              </p:ext>
            </p:extLst>
          </p:nvPr>
        </p:nvGraphicFramePr>
        <p:xfrm>
          <a:off x="251522" y="587867"/>
          <a:ext cx="8445618" cy="24810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92984"/>
                <a:gridCol w="591185"/>
                <a:gridCol w="591185"/>
                <a:gridCol w="591185"/>
                <a:gridCol w="665084"/>
                <a:gridCol w="591185"/>
                <a:gridCol w="591185"/>
                <a:gridCol w="665084"/>
                <a:gridCol w="665084"/>
                <a:gridCol w="665084"/>
                <a:gridCol w="823601"/>
                <a:gridCol w="812772"/>
              </a:tblGrid>
              <a:tr h="890834">
                <a:tc>
                  <a:txBody>
                    <a:bodyPr/>
                    <a:lstStyle/>
                    <a:p>
                      <a:pPr algn="l" fontAlgn="b"/>
                      <a:r>
                        <a:rPr lang="es-CL" sz="1600" b="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CURSO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C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E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F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G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H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I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TOTALES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% </a:t>
                      </a:r>
                      <a:r>
                        <a:rPr lang="es-CL" sz="1600" b="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REPRO. </a:t>
                      </a:r>
                      <a:r>
                        <a:rPr lang="es-CL" sz="1600" b="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ANUAL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</a:tr>
              <a:tr h="951724">
                <a:tc>
                  <a:txBody>
                    <a:bodyPr/>
                    <a:lstStyle/>
                    <a:p>
                      <a:pPr algn="l" fontAlgn="b"/>
                      <a:r>
                        <a:rPr lang="es-CL" sz="1600" b="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N°REPRO.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5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3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3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600" b="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15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5%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</a:tr>
              <a:tr h="638535">
                <a:tc>
                  <a:txBody>
                    <a:bodyPr/>
                    <a:lstStyle/>
                    <a:p>
                      <a:pPr algn="l" fontAlgn="b"/>
                      <a:r>
                        <a:rPr lang="es-CL" sz="1600" b="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MATRÍCULA  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38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35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31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36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35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27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26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34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32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600" b="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294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600" b="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527" marR="7527" marT="8695" marB="0" anchor="b"/>
                </a:tc>
              </a:tr>
            </a:tbl>
          </a:graphicData>
        </a:graphic>
      </p:graphicFrame>
      <p:graphicFrame>
        <p:nvGraphicFramePr>
          <p:cNvPr id="5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310627352"/>
              </p:ext>
            </p:extLst>
          </p:nvPr>
        </p:nvGraphicFramePr>
        <p:xfrm>
          <a:off x="251521" y="3830148"/>
          <a:ext cx="8507285" cy="28789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1697"/>
                <a:gridCol w="611906"/>
                <a:gridCol w="700909"/>
                <a:gridCol w="700909"/>
                <a:gridCol w="700909"/>
                <a:gridCol w="700909"/>
                <a:gridCol w="700909"/>
                <a:gridCol w="700909"/>
                <a:gridCol w="700909"/>
                <a:gridCol w="768865"/>
                <a:gridCol w="1018454"/>
              </a:tblGrid>
              <a:tr h="923495">
                <a:tc>
                  <a:txBody>
                    <a:bodyPr/>
                    <a:lstStyle/>
                    <a:p>
                      <a:pPr algn="l" fontAlgn="b"/>
                      <a:r>
                        <a:rPr lang="es-CL" sz="16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CURSO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C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E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F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G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H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TOTALES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% </a:t>
                      </a:r>
                      <a:r>
                        <a:rPr lang="es-CL" sz="16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REPRO.</a:t>
                      </a:r>
                    </a:p>
                    <a:p>
                      <a:pPr algn="ctr" fontAlgn="b"/>
                      <a:r>
                        <a:rPr lang="es-CL" sz="16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s-CL" sz="16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ANUAL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</a:tr>
              <a:tr h="1063570">
                <a:tc>
                  <a:txBody>
                    <a:bodyPr/>
                    <a:lstStyle/>
                    <a:p>
                      <a:pPr algn="l" fontAlgn="b"/>
                      <a:r>
                        <a:rPr lang="es-CL" sz="16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N°REPRO.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6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6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6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6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6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6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4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6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6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6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6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12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5%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</a:tr>
              <a:tr h="891891">
                <a:tc>
                  <a:txBody>
                    <a:bodyPr/>
                    <a:lstStyle/>
                    <a:p>
                      <a:pPr algn="l" fontAlgn="b"/>
                      <a:r>
                        <a:rPr lang="es-CL" sz="16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MATRÍCULA  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6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26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6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29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6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36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6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40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6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35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6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25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6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38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6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34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6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263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6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8478" marR="8478" marT="9792" marB="0" anchor="b"/>
                </a:tc>
              </a:tr>
            </a:tbl>
          </a:graphicData>
        </a:graphic>
      </p:graphicFrame>
      <p:sp>
        <p:nvSpPr>
          <p:cNvPr id="6" name="5 Rectángulo"/>
          <p:cNvSpPr/>
          <p:nvPr/>
        </p:nvSpPr>
        <p:spPr>
          <a:xfrm>
            <a:off x="3419872" y="188640"/>
            <a:ext cx="1969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 smtClean="0">
                <a:latin typeface="Calibri" pitchFamily="34" charset="0"/>
                <a:cs typeface="Calibri" pitchFamily="34" charset="0"/>
              </a:rPr>
              <a:t>TERCEROS </a:t>
            </a:r>
            <a:r>
              <a:rPr lang="es-CL" dirty="0">
                <a:latin typeface="Calibri" pitchFamily="34" charset="0"/>
                <a:cs typeface="Calibri" pitchFamily="34" charset="0"/>
              </a:rPr>
              <a:t>MEDIOS</a:t>
            </a:r>
            <a:endParaRPr lang="es-CL" dirty="0"/>
          </a:p>
        </p:txBody>
      </p:sp>
      <p:sp>
        <p:nvSpPr>
          <p:cNvPr id="7" name="6 Rectángulo"/>
          <p:cNvSpPr/>
          <p:nvPr/>
        </p:nvSpPr>
        <p:spPr>
          <a:xfrm>
            <a:off x="3340895" y="3429000"/>
            <a:ext cx="1890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 smtClean="0">
                <a:latin typeface="Calibri" pitchFamily="34" charset="0"/>
                <a:cs typeface="Calibri" pitchFamily="34" charset="0"/>
              </a:rPr>
              <a:t>CUARTOS </a:t>
            </a:r>
            <a:r>
              <a:rPr lang="es-CL" dirty="0">
                <a:latin typeface="Calibri" pitchFamily="34" charset="0"/>
                <a:cs typeface="Calibri" pitchFamily="34" charset="0"/>
              </a:rPr>
              <a:t>MEDIOS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3977430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899592" y="404664"/>
            <a:ext cx="7704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000" dirty="0">
                <a:latin typeface="Calibri" pitchFamily="34" charset="0"/>
                <a:cs typeface="Calibri" pitchFamily="34" charset="0"/>
              </a:rPr>
              <a:t>RESULTADOS PSU 2017 V/S </a:t>
            </a:r>
            <a:r>
              <a:rPr lang="es-CL" sz="2000" dirty="0" smtClean="0">
                <a:latin typeface="Calibri" pitchFamily="34" charset="0"/>
                <a:cs typeface="Calibri" pitchFamily="34" charset="0"/>
              </a:rPr>
              <a:t>2018</a:t>
            </a:r>
            <a:endParaRPr lang="es-CL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755576" y="1041673"/>
            <a:ext cx="3922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b="1" dirty="0">
                <a:latin typeface="Calibri" pitchFamily="34" charset="0"/>
                <a:cs typeface="Calibri" pitchFamily="34" charset="0"/>
              </a:rPr>
              <a:t>PROMEDIO PSU ÁREA </a:t>
            </a:r>
            <a:r>
              <a:rPr lang="es-CL" b="1" dirty="0" smtClean="0">
                <a:latin typeface="Calibri" pitchFamily="34" charset="0"/>
                <a:cs typeface="Calibri" pitchFamily="34" charset="0"/>
              </a:rPr>
              <a:t>COMERCIAL  </a:t>
            </a:r>
            <a:r>
              <a:rPr lang="es-CL" b="1" dirty="0">
                <a:latin typeface="Calibri" pitchFamily="34" charset="0"/>
                <a:cs typeface="Calibri" pitchFamily="34" charset="0"/>
              </a:rPr>
              <a:t>410</a:t>
            </a:r>
            <a:endParaRPr lang="es-CL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80101663"/>
              </p:ext>
            </p:extLst>
          </p:nvPr>
        </p:nvGraphicFramePr>
        <p:xfrm>
          <a:off x="899592" y="1638088"/>
          <a:ext cx="7200799" cy="41010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54251"/>
                <a:gridCol w="1360608"/>
                <a:gridCol w="1361980"/>
                <a:gridCol w="1361980"/>
                <a:gridCol w="1361980"/>
              </a:tblGrid>
              <a:tr h="2829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PUNTAJES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2017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%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2018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%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2829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300 - 349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4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2829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350 - 399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6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7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2829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400 - 449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9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2829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450 - 499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12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28.57%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14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28%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2829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500 - 549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7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16.67%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6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12%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2829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550 - 599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2.38%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2%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2829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600 - 649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4.76%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2%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2829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650 - 699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0%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0%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2829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700 - 749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0%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0%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2829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750 – 799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0%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0%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2829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800 - 850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2829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TOTAL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42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50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" name="9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11" name="10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37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28596" y="1643050"/>
            <a:ext cx="8291264" cy="1275147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Cuenta Pública 2017</a:t>
            </a:r>
            <a:br>
              <a:rPr lang="es-CL" dirty="0" smtClean="0"/>
            </a:br>
            <a:r>
              <a:rPr lang="es-CL" sz="3200" dirty="0" smtClean="0"/>
              <a:t> Liceo Politécnico Ciencia y Tecnología</a:t>
            </a:r>
            <a:br>
              <a:rPr lang="es-CL" sz="3200" dirty="0" smtClean="0"/>
            </a:br>
            <a:endParaRPr lang="es-CL" sz="3200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7964918"/>
              </p:ext>
            </p:extLst>
          </p:nvPr>
        </p:nvGraphicFramePr>
        <p:xfrm>
          <a:off x="1763688" y="4005064"/>
          <a:ext cx="60960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s-CL" dirty="0" smtClean="0"/>
                        <a:t>ESTABLECIMIENTO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aseline="0" dirty="0" smtClean="0"/>
                        <a:t>Liceo Politécnico Ciencia y Tecnología</a:t>
                      </a:r>
                      <a:endParaRPr lang="es-C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 smtClean="0"/>
                        <a:t>FECHA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28-MARZO-2018</a:t>
                      </a:r>
                      <a:endParaRPr lang="es-C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 smtClean="0"/>
                        <a:t>AÑO</a:t>
                      </a:r>
                      <a:r>
                        <a:rPr lang="es-CL" baseline="0" dirty="0" smtClean="0"/>
                        <a:t> GESTIÓN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 2017</a:t>
                      </a:r>
                      <a:endParaRPr lang="es-C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 smtClean="0"/>
                        <a:t>DIRECTORA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ALICIA SANTIBÁÑEZ</a:t>
                      </a:r>
                      <a:r>
                        <a:rPr lang="es-CL" baseline="0" dirty="0" smtClean="0"/>
                        <a:t> ARCOS</a:t>
                      </a:r>
                      <a:endParaRPr lang="es-CL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496" y="214290"/>
            <a:ext cx="773052" cy="967939"/>
          </a:xfrm>
          <a:prstGeom prst="rect">
            <a:avLst/>
          </a:prstGeom>
        </p:spPr>
      </p:pic>
      <p:pic>
        <p:nvPicPr>
          <p:cNvPr id="9" name="8 Imagen" descr="LA CISTERN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348" y="285728"/>
            <a:ext cx="1364414" cy="973566"/>
          </a:xfrm>
          <a:prstGeom prst="rect">
            <a:avLst/>
          </a:prstGeom>
        </p:spPr>
      </p:pic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304608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331640" y="836712"/>
            <a:ext cx="38899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b="1" dirty="0">
                <a:latin typeface="Calibri" pitchFamily="34" charset="0"/>
                <a:cs typeface="Calibri" pitchFamily="34" charset="0"/>
              </a:rPr>
              <a:t>PROMEDIO PSU ÁREA INDUSTRIAL 510</a:t>
            </a:r>
            <a:endParaRPr lang="es-CL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62133016"/>
              </p:ext>
            </p:extLst>
          </p:nvPr>
        </p:nvGraphicFramePr>
        <p:xfrm>
          <a:off x="683569" y="1422064"/>
          <a:ext cx="7776863" cy="50474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09931"/>
                <a:gridCol w="1440644"/>
                <a:gridCol w="1442096"/>
                <a:gridCol w="1442096"/>
                <a:gridCol w="1442096"/>
              </a:tblGrid>
              <a:tr h="2919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PUNTAJES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2017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%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2018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%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2919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150 -199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2919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200 - 249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2919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250 - 299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2919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300 - 349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6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12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2919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350 - 399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12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21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2919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400 - 449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22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30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2919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450 - 499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24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23.08%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46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29.49%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2919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500 – 549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25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24.04%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31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19.87%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2919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550 - 599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9.62%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6.41%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2919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600 - 649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3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2,88%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5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3.21%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2919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650 - 699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0%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0%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2919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700 - 749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0.96%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0%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2919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750 – 799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0%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0%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2919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800 - 850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2919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TOTAL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104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 smtClean="0"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156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3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5" name="4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8138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580926"/>
          </a:xfrm>
        </p:spPr>
        <p:txBody>
          <a:bodyPr>
            <a:normAutofit/>
          </a:bodyPr>
          <a:lstStyle/>
          <a:p>
            <a:pPr algn="ctr"/>
            <a:r>
              <a:rPr lang="es-CL" sz="2800" dirty="0" smtClean="0">
                <a:latin typeface="Calibri" pitchFamily="34" charset="0"/>
                <a:cs typeface="Calibri" pitchFamily="34" charset="0"/>
              </a:rPr>
              <a:t>Informe Titulados 2017</a:t>
            </a:r>
            <a:endParaRPr lang="es-CL" sz="28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3" name="6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215040623"/>
              </p:ext>
            </p:extLst>
          </p:nvPr>
        </p:nvGraphicFramePr>
        <p:xfrm>
          <a:off x="395536" y="1196752"/>
          <a:ext cx="8229600" cy="449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  <a:gridCol w="1580728"/>
                <a:gridCol w="1162472"/>
                <a:gridCol w="1371600"/>
                <a:gridCol w="1371600"/>
                <a:gridCol w="1371600"/>
              </a:tblGrid>
              <a:tr h="370840"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latin typeface="Calibri" pitchFamily="34" charset="0"/>
                          <a:cs typeface="Calibri" pitchFamily="34" charset="0"/>
                        </a:rPr>
                        <a:t>Proceso Práctica</a:t>
                      </a:r>
                      <a:endParaRPr lang="es-CL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latin typeface="Calibri" pitchFamily="34" charset="0"/>
                          <a:cs typeface="Calibri" pitchFamily="34" charset="0"/>
                        </a:rPr>
                        <a:t>Administración</a:t>
                      </a:r>
                      <a:endParaRPr lang="es-CL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latin typeface="Calibri" pitchFamily="34" charset="0"/>
                          <a:cs typeface="Calibri" pitchFamily="34" charset="0"/>
                        </a:rPr>
                        <a:t>Telecom.</a:t>
                      </a:r>
                      <a:endParaRPr lang="es-CL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latin typeface="Calibri" pitchFamily="34" charset="0"/>
                          <a:cs typeface="Calibri" pitchFamily="34" charset="0"/>
                        </a:rPr>
                        <a:t>Química</a:t>
                      </a:r>
                      <a:endParaRPr lang="es-CL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latin typeface="Calibri" pitchFamily="34" charset="0"/>
                          <a:cs typeface="Calibri" pitchFamily="34" charset="0"/>
                        </a:rPr>
                        <a:t>Electrónica</a:t>
                      </a:r>
                      <a:endParaRPr lang="es-CL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latin typeface="Calibri" pitchFamily="34" charset="0"/>
                          <a:cs typeface="Calibri" pitchFamily="34" charset="0"/>
                        </a:rPr>
                        <a:t>Total</a:t>
                      </a:r>
                      <a:endParaRPr lang="es-CL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latin typeface="Calibri" pitchFamily="34" charset="0"/>
                          <a:cs typeface="Calibri" pitchFamily="34" charset="0"/>
                        </a:rPr>
                        <a:t>Licenciados</a:t>
                      </a:r>
                      <a:endParaRPr lang="es-CL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latin typeface="Calibri" pitchFamily="34" charset="0"/>
                          <a:cs typeface="Calibri" pitchFamily="34" charset="0"/>
                        </a:rPr>
                        <a:t>50</a:t>
                      </a:r>
                      <a:endParaRPr lang="es-CL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latin typeface="Calibri" pitchFamily="34" charset="0"/>
                          <a:cs typeface="Calibri" pitchFamily="34" charset="0"/>
                        </a:rPr>
                        <a:t>54</a:t>
                      </a:r>
                      <a:endParaRPr lang="es-CL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latin typeface="Calibri" pitchFamily="34" charset="0"/>
                          <a:cs typeface="Calibri" pitchFamily="34" charset="0"/>
                        </a:rPr>
                        <a:t>47</a:t>
                      </a:r>
                      <a:endParaRPr lang="es-CL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latin typeface="Calibri" pitchFamily="34" charset="0"/>
                          <a:cs typeface="Calibri" pitchFamily="34" charset="0"/>
                        </a:rPr>
                        <a:t>51</a:t>
                      </a:r>
                      <a:endParaRPr lang="es-CL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latin typeface="Calibri" pitchFamily="34" charset="0"/>
                          <a:cs typeface="Calibri" pitchFamily="34" charset="0"/>
                        </a:rPr>
                        <a:t>202</a:t>
                      </a:r>
                      <a:endParaRPr lang="es-CL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latin typeface="Calibri" pitchFamily="34" charset="0"/>
                          <a:cs typeface="Calibri" pitchFamily="34" charset="0"/>
                        </a:rPr>
                        <a:t>Matriculad.</a:t>
                      </a:r>
                      <a:endParaRPr lang="es-CL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latin typeface="Calibri" pitchFamily="34" charset="0"/>
                          <a:cs typeface="Calibri" pitchFamily="34" charset="0"/>
                        </a:rPr>
                        <a:t>41</a:t>
                      </a:r>
                      <a:endParaRPr lang="es-CL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latin typeface="Calibri" pitchFamily="34" charset="0"/>
                          <a:cs typeface="Calibri" pitchFamily="34" charset="0"/>
                        </a:rPr>
                        <a:t>52</a:t>
                      </a:r>
                      <a:endParaRPr lang="es-CL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latin typeface="Calibri" pitchFamily="34" charset="0"/>
                          <a:cs typeface="Calibri" pitchFamily="34" charset="0"/>
                        </a:rPr>
                        <a:t>46</a:t>
                      </a:r>
                      <a:endParaRPr lang="es-CL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latin typeface="Calibri" pitchFamily="34" charset="0"/>
                          <a:cs typeface="Calibri" pitchFamily="34" charset="0"/>
                        </a:rPr>
                        <a:t>46</a:t>
                      </a:r>
                      <a:endParaRPr lang="es-CL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latin typeface="Calibri" pitchFamily="34" charset="0"/>
                          <a:cs typeface="Calibri" pitchFamily="34" charset="0"/>
                        </a:rPr>
                        <a:t>185</a:t>
                      </a:r>
                      <a:endParaRPr lang="es-CL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latin typeface="Calibri" pitchFamily="34" charset="0"/>
                          <a:cs typeface="Calibri" pitchFamily="34" charset="0"/>
                        </a:rPr>
                        <a:t>No matriculad.</a:t>
                      </a:r>
                      <a:endParaRPr lang="es-CL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latin typeface="Calibri" pitchFamily="34" charset="0"/>
                          <a:cs typeface="Calibri" pitchFamily="34" charset="0"/>
                        </a:rPr>
                        <a:t>9</a:t>
                      </a:r>
                      <a:endParaRPr lang="es-CL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endParaRPr lang="es-CL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endParaRPr lang="es-CL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latin typeface="Calibri" pitchFamily="34" charset="0"/>
                          <a:cs typeface="Calibri" pitchFamily="34" charset="0"/>
                        </a:rPr>
                        <a:t>5</a:t>
                      </a:r>
                      <a:endParaRPr lang="es-CL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latin typeface="Calibri" pitchFamily="34" charset="0"/>
                          <a:cs typeface="Calibri" pitchFamily="34" charset="0"/>
                        </a:rPr>
                        <a:t>14</a:t>
                      </a:r>
                      <a:endParaRPr lang="es-CL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latin typeface="Calibri" pitchFamily="34" charset="0"/>
                          <a:cs typeface="Calibri" pitchFamily="34" charset="0"/>
                        </a:rPr>
                        <a:t>No titulados</a:t>
                      </a:r>
                      <a:endParaRPr lang="es-CL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endParaRPr lang="es-CL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latin typeface="Calibri" pitchFamily="34" charset="0"/>
                          <a:cs typeface="Calibri" pitchFamily="34" charset="0"/>
                        </a:rPr>
                        <a:t>9</a:t>
                      </a:r>
                      <a:endParaRPr lang="es-CL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latin typeface="Calibri" pitchFamily="34" charset="0"/>
                          <a:cs typeface="Calibri" pitchFamily="34" charset="0"/>
                        </a:rPr>
                        <a:t>3</a:t>
                      </a:r>
                      <a:endParaRPr lang="es-CL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endParaRPr lang="es-CL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latin typeface="Calibri" pitchFamily="34" charset="0"/>
                          <a:cs typeface="Calibri" pitchFamily="34" charset="0"/>
                        </a:rPr>
                        <a:t>16</a:t>
                      </a:r>
                      <a:endParaRPr lang="es-CL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latin typeface="Calibri" pitchFamily="34" charset="0"/>
                          <a:cs typeface="Calibri" pitchFamily="34" charset="0"/>
                        </a:rPr>
                        <a:t>Años anteriores</a:t>
                      </a:r>
                      <a:endParaRPr lang="es-CL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endParaRPr lang="es-CL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endParaRPr lang="es-CL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latin typeface="Calibri" pitchFamily="34" charset="0"/>
                          <a:cs typeface="Calibri" pitchFamily="34" charset="0"/>
                        </a:rPr>
                        <a:t>3</a:t>
                      </a:r>
                      <a:endParaRPr lang="es-CL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endParaRPr lang="es-CL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latin typeface="Calibri" pitchFamily="34" charset="0"/>
                          <a:cs typeface="Calibri" pitchFamily="34" charset="0"/>
                        </a:rPr>
                        <a:t>7</a:t>
                      </a:r>
                      <a:endParaRPr lang="es-CL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latin typeface="Calibri" pitchFamily="34" charset="0"/>
                          <a:cs typeface="Calibri" pitchFamily="34" charset="0"/>
                        </a:rPr>
                        <a:t>Alumno Externo</a:t>
                      </a:r>
                      <a:endParaRPr lang="es-CL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es-CL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es-CL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es-CL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endParaRPr lang="es-CL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endParaRPr lang="es-CL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s-CL" sz="1600" dirty="0" smtClean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CL" sz="1600" dirty="0" smtClean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r>
                        <a:rPr lang="es-CL" sz="1600" dirty="0" smtClean="0">
                          <a:latin typeface="Calibri" pitchFamily="34" charset="0"/>
                          <a:cs typeface="Calibri" pitchFamily="34" charset="0"/>
                        </a:rPr>
                        <a:t>Total titulados 2017</a:t>
                      </a:r>
                      <a:endParaRPr lang="es-CL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sz="1600" dirty="0" smtClean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CL" sz="1600" dirty="0" smtClean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CL" sz="1600" dirty="0" smtClean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r>
                        <a:rPr lang="es-CL" sz="1600" dirty="0" smtClean="0">
                          <a:latin typeface="Calibri" pitchFamily="34" charset="0"/>
                          <a:cs typeface="Calibri" pitchFamily="34" charset="0"/>
                        </a:rPr>
                        <a:t>39</a:t>
                      </a:r>
                      <a:endParaRPr lang="es-CL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sz="1600" dirty="0" smtClean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CL" sz="1600" dirty="0" smtClean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CL" sz="1600" dirty="0" smtClean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r>
                        <a:rPr lang="es-CL" sz="1600" dirty="0" smtClean="0">
                          <a:latin typeface="Calibri" pitchFamily="34" charset="0"/>
                          <a:cs typeface="Calibri" pitchFamily="34" charset="0"/>
                        </a:rPr>
                        <a:t>43</a:t>
                      </a:r>
                      <a:endParaRPr lang="es-CL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sz="1600" dirty="0" smtClean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CL" sz="1600" dirty="0" smtClean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CL" sz="1600" dirty="0" smtClean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r>
                        <a:rPr lang="es-CL" sz="1600" dirty="0" smtClean="0">
                          <a:latin typeface="Calibri" pitchFamily="34" charset="0"/>
                          <a:cs typeface="Calibri" pitchFamily="34" charset="0"/>
                        </a:rPr>
                        <a:t>43</a:t>
                      </a:r>
                      <a:endParaRPr lang="es-CL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sz="1600" dirty="0" smtClean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CL" sz="1600" dirty="0" smtClean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CL" sz="1600" dirty="0" smtClean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r>
                        <a:rPr lang="es-CL" sz="1600" dirty="0" smtClean="0">
                          <a:latin typeface="Calibri" pitchFamily="34" charset="0"/>
                          <a:cs typeface="Calibri" pitchFamily="34" charset="0"/>
                        </a:rPr>
                        <a:t>44</a:t>
                      </a:r>
                      <a:endParaRPr lang="es-CL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sz="1600" dirty="0" smtClean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CL" sz="1600" dirty="0" smtClean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s-CL" sz="1600" dirty="0" smtClean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r>
                        <a:rPr lang="es-CL" sz="1600" dirty="0" smtClean="0">
                          <a:latin typeface="Calibri" pitchFamily="34" charset="0"/>
                          <a:cs typeface="Calibri" pitchFamily="34" charset="0"/>
                        </a:rPr>
                        <a:t>169</a:t>
                      </a:r>
                      <a:endParaRPr lang="es-CL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3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5" name="4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30231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428233315"/>
              </p:ext>
            </p:extLst>
          </p:nvPr>
        </p:nvGraphicFramePr>
        <p:xfrm>
          <a:off x="1619672" y="1556792"/>
          <a:ext cx="7056784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580926"/>
          </a:xfrm>
        </p:spPr>
        <p:txBody>
          <a:bodyPr>
            <a:normAutofit/>
          </a:bodyPr>
          <a:lstStyle/>
          <a:p>
            <a:pPr algn="ctr"/>
            <a:r>
              <a:rPr lang="es-CL" sz="2800" dirty="0" smtClean="0">
                <a:latin typeface="Calibri" pitchFamily="34" charset="0"/>
                <a:cs typeface="Calibri" pitchFamily="34" charset="0"/>
              </a:rPr>
              <a:t>Informe Titulados 2017</a:t>
            </a:r>
            <a:endParaRPr lang="es-CL" sz="2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5 Imagen" descr="LA CISTERN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7" name="6 Imagen" descr="insignia LCyT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2265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566936"/>
          </a:xfrm>
        </p:spPr>
        <p:txBody>
          <a:bodyPr>
            <a:normAutofit/>
          </a:bodyPr>
          <a:lstStyle/>
          <a:p>
            <a:pPr algn="ctr"/>
            <a:r>
              <a:rPr lang="es-CL" sz="2800" dirty="0" smtClean="0">
                <a:latin typeface="Calibri" pitchFamily="34" charset="0"/>
                <a:cs typeface="Calibri" pitchFamily="34" charset="0"/>
              </a:rPr>
              <a:t>Porcentaje Titulados 2017</a:t>
            </a:r>
            <a:endParaRPr lang="es-CL" sz="28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3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658873112"/>
              </p:ext>
            </p:extLst>
          </p:nvPr>
        </p:nvGraphicFramePr>
        <p:xfrm>
          <a:off x="1403648" y="1600201"/>
          <a:ext cx="7283152" cy="3989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3 Imagen" descr="LA CISTERN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5" name="4 Imagen" descr="insignia LCyT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67777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1412775"/>
            <a:ext cx="8229600" cy="880108"/>
          </a:xfrm>
        </p:spPr>
        <p:txBody>
          <a:bodyPr>
            <a:normAutofit/>
          </a:bodyPr>
          <a:lstStyle/>
          <a:p>
            <a:r>
              <a:rPr lang="es-CL" sz="2800" dirty="0" smtClean="0">
                <a:latin typeface="Calibri" pitchFamily="34" charset="0"/>
                <a:cs typeface="Calibri" pitchFamily="34" charset="0"/>
              </a:rPr>
              <a:t>En conclusión año 2017</a:t>
            </a:r>
            <a:endParaRPr lang="es-CL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55576" y="2420887"/>
            <a:ext cx="8229600" cy="2016225"/>
          </a:xfrm>
        </p:spPr>
        <p:txBody>
          <a:bodyPr/>
          <a:lstStyle/>
          <a:p>
            <a:r>
              <a:rPr lang="es-CL" dirty="0" smtClean="0">
                <a:latin typeface="Calibri" pitchFamily="34" charset="0"/>
                <a:cs typeface="Calibri" pitchFamily="34" charset="0"/>
              </a:rPr>
              <a:t>Se titularon </a:t>
            </a:r>
            <a:r>
              <a:rPr lang="es-CL" b="1" dirty="0" smtClean="0">
                <a:latin typeface="Calibri" pitchFamily="34" charset="0"/>
                <a:cs typeface="Calibri" pitchFamily="34" charset="0"/>
              </a:rPr>
              <a:t>169</a:t>
            </a:r>
            <a:r>
              <a:rPr lang="es-CL" dirty="0" smtClean="0">
                <a:latin typeface="Calibri" pitchFamily="34" charset="0"/>
                <a:cs typeface="Calibri" pitchFamily="34" charset="0"/>
              </a:rPr>
              <a:t> alumnos de un total de </a:t>
            </a:r>
            <a:r>
              <a:rPr lang="es-CL" b="1" dirty="0" smtClean="0">
                <a:latin typeface="Calibri" pitchFamily="34" charset="0"/>
                <a:cs typeface="Calibri" pitchFamily="34" charset="0"/>
              </a:rPr>
              <a:t>193 </a:t>
            </a:r>
            <a:r>
              <a:rPr lang="es-CL" dirty="0" smtClean="0">
                <a:latin typeface="Calibri" pitchFamily="34" charset="0"/>
                <a:cs typeface="Calibri" pitchFamily="34" charset="0"/>
              </a:rPr>
              <a:t>matriculados, considerando a los ex alumnos de los años anteriores.</a:t>
            </a:r>
          </a:p>
          <a:p>
            <a:r>
              <a:rPr lang="es-CL" dirty="0" smtClean="0">
                <a:latin typeface="Calibri" pitchFamily="34" charset="0"/>
                <a:cs typeface="Calibri" pitchFamily="34" charset="0"/>
              </a:rPr>
              <a:t>Esto representa un porcentaje de </a:t>
            </a:r>
            <a:r>
              <a:rPr lang="es-CL" b="1" dirty="0" smtClean="0">
                <a:latin typeface="Calibri" pitchFamily="34" charset="0"/>
                <a:cs typeface="Calibri" pitchFamily="34" charset="0"/>
              </a:rPr>
              <a:t>87,5% </a:t>
            </a:r>
            <a:r>
              <a:rPr lang="es-CL" dirty="0" smtClean="0">
                <a:latin typeface="Calibri" pitchFamily="34" charset="0"/>
                <a:cs typeface="Calibri" pitchFamily="34" charset="0"/>
              </a:rPr>
              <a:t>de practicantes. </a:t>
            </a:r>
          </a:p>
          <a:p>
            <a:endParaRPr lang="es-CL" dirty="0"/>
          </a:p>
        </p:txBody>
      </p:sp>
      <p:pic>
        <p:nvPicPr>
          <p:cNvPr id="4" name="3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5" name="4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03780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s-CL" sz="2400" dirty="0" smtClean="0">
                <a:latin typeface="Calibri" pitchFamily="34" charset="0"/>
                <a:cs typeface="Calibri" pitchFamily="34" charset="0"/>
              </a:rPr>
              <a:t>Proceso de Práctica 2018</a:t>
            </a:r>
            <a:endParaRPr lang="es-CL" sz="24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3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535444723"/>
              </p:ext>
            </p:extLst>
          </p:nvPr>
        </p:nvGraphicFramePr>
        <p:xfrm>
          <a:off x="179512" y="1600200"/>
          <a:ext cx="8784976" cy="394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4656"/>
                <a:gridCol w="1773696"/>
                <a:gridCol w="1368152"/>
                <a:gridCol w="1080120"/>
                <a:gridCol w="2158032"/>
                <a:gridCol w="1010320"/>
              </a:tblGrid>
              <a:tr h="370840"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Administración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Electrónica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Química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Telecomunicaciones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Total</a:t>
                      </a:r>
                      <a:endParaRPr lang="es-C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 smtClean="0"/>
                        <a:t>Total</a:t>
                      </a:r>
                      <a:r>
                        <a:rPr lang="es-CL" baseline="0" dirty="0" smtClean="0"/>
                        <a:t> Egresados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        55</a:t>
                      </a:r>
                      <a:endParaRPr lang="es-C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      64</a:t>
                      </a:r>
                      <a:endParaRPr lang="es-C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 </a:t>
                      </a:r>
                      <a:r>
                        <a:rPr lang="es-CL" baseline="0" dirty="0" smtClean="0"/>
                        <a:t>    56</a:t>
                      </a:r>
                      <a:endParaRPr lang="es-C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       76</a:t>
                      </a:r>
                      <a:endParaRPr lang="es-C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   251</a:t>
                      </a:r>
                      <a:endParaRPr lang="es-CL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s-CL" dirty="0" smtClean="0"/>
                    </a:p>
                    <a:p>
                      <a:r>
                        <a:rPr lang="es-CL" dirty="0" smtClean="0"/>
                        <a:t>Matriculados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         </a:t>
                      </a:r>
                    </a:p>
                    <a:p>
                      <a:r>
                        <a:rPr lang="es-CL" dirty="0" smtClean="0"/>
                        <a:t>        51  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  </a:t>
                      </a:r>
                    </a:p>
                    <a:p>
                      <a:r>
                        <a:rPr lang="es-CL" dirty="0" smtClean="0"/>
                        <a:t>       55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 smtClean="0"/>
                    </a:p>
                    <a:p>
                      <a:r>
                        <a:rPr lang="es-CL" dirty="0" smtClean="0"/>
                        <a:t>      47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  </a:t>
                      </a:r>
                    </a:p>
                    <a:p>
                      <a:r>
                        <a:rPr lang="es-CL" dirty="0" smtClean="0"/>
                        <a:t>        74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  </a:t>
                      </a:r>
                    </a:p>
                    <a:p>
                      <a:r>
                        <a:rPr lang="es-CL" dirty="0" smtClean="0"/>
                        <a:t>   227</a:t>
                      </a:r>
                      <a:endParaRPr lang="es-C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s-CL" dirty="0" smtClean="0"/>
                    </a:p>
                    <a:p>
                      <a:r>
                        <a:rPr lang="es-CL" dirty="0" smtClean="0"/>
                        <a:t>Sin Práctica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   </a:t>
                      </a:r>
                    </a:p>
                    <a:p>
                      <a:r>
                        <a:rPr lang="es-CL" dirty="0" smtClean="0"/>
                        <a:t>        6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 </a:t>
                      </a:r>
                    </a:p>
                    <a:p>
                      <a:r>
                        <a:rPr lang="es-CL" dirty="0" smtClean="0"/>
                        <a:t>        6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 smtClean="0"/>
                    </a:p>
                    <a:p>
                      <a:r>
                        <a:rPr lang="es-CL" dirty="0" smtClean="0"/>
                        <a:t>       11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         </a:t>
                      </a:r>
                    </a:p>
                    <a:p>
                      <a:r>
                        <a:rPr lang="es-CL" dirty="0" smtClean="0"/>
                        <a:t>         3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 </a:t>
                      </a:r>
                    </a:p>
                    <a:p>
                      <a:r>
                        <a:rPr lang="es-CL" dirty="0" smtClean="0"/>
                        <a:t>     26</a:t>
                      </a:r>
                      <a:endParaRPr lang="es-C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s-CL" dirty="0" smtClean="0"/>
                    </a:p>
                    <a:p>
                      <a:r>
                        <a:rPr lang="es-CL" dirty="0" smtClean="0"/>
                        <a:t>Con</a:t>
                      </a:r>
                      <a:r>
                        <a:rPr lang="es-CL" baseline="0" dirty="0" smtClean="0"/>
                        <a:t> Práctica</a:t>
                      </a:r>
                      <a:endParaRPr lang="es-CL" dirty="0" smtClean="0"/>
                    </a:p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 </a:t>
                      </a:r>
                    </a:p>
                    <a:p>
                      <a:endParaRPr lang="es-CL" dirty="0" smtClean="0"/>
                    </a:p>
                    <a:p>
                      <a:r>
                        <a:rPr lang="es-CL" dirty="0" smtClean="0"/>
                        <a:t>        45</a:t>
                      </a:r>
                      <a:endParaRPr lang="es-C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 smtClean="0"/>
                    </a:p>
                    <a:p>
                      <a:endParaRPr lang="es-CL" dirty="0" smtClean="0"/>
                    </a:p>
                    <a:p>
                      <a:r>
                        <a:rPr lang="es-CL" dirty="0" smtClean="0"/>
                        <a:t>        49</a:t>
                      </a:r>
                      <a:endParaRPr lang="es-C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 smtClean="0"/>
                    </a:p>
                    <a:p>
                      <a:endParaRPr lang="es-CL" dirty="0" smtClean="0"/>
                    </a:p>
                    <a:p>
                      <a:r>
                        <a:rPr lang="es-CL" dirty="0" smtClean="0"/>
                        <a:t>        36</a:t>
                      </a:r>
                      <a:endParaRPr lang="es-C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 smtClean="0"/>
                    </a:p>
                    <a:p>
                      <a:endParaRPr lang="es-CL" dirty="0" smtClean="0"/>
                    </a:p>
                    <a:p>
                      <a:r>
                        <a:rPr lang="es-CL" dirty="0" smtClean="0"/>
                        <a:t>        71</a:t>
                      </a:r>
                      <a:endParaRPr lang="es-C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 smtClean="0"/>
                    </a:p>
                    <a:p>
                      <a:endParaRPr lang="es-CL" dirty="0" smtClean="0"/>
                    </a:p>
                    <a:p>
                      <a:r>
                        <a:rPr lang="es-CL" dirty="0" smtClean="0"/>
                        <a:t>    196</a:t>
                      </a:r>
                      <a:endParaRPr lang="es-CL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 smtClean="0"/>
                        <a:t>Año Anterior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          1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          2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          3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          1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         7</a:t>
                      </a:r>
                      <a:endParaRPr lang="es-C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3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5" name="4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9451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1259632" y="994718"/>
            <a:ext cx="7427168" cy="1143000"/>
          </a:xfrm>
        </p:spPr>
        <p:txBody>
          <a:bodyPr>
            <a:normAutofit/>
          </a:bodyPr>
          <a:lstStyle/>
          <a:p>
            <a:r>
              <a:rPr lang="es-CL" sz="2800" dirty="0" smtClean="0">
                <a:latin typeface="Calibri" pitchFamily="34" charset="0"/>
                <a:cs typeface="Calibri" pitchFamily="34" charset="0"/>
              </a:rPr>
              <a:t>Porcentaje de alumnos que realizan su práctica actualmente</a:t>
            </a:r>
            <a:endParaRPr lang="es-CL" sz="28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247288219"/>
              </p:ext>
            </p:extLst>
          </p:nvPr>
        </p:nvGraphicFramePr>
        <p:xfrm>
          <a:off x="1979712" y="2492896"/>
          <a:ext cx="6131024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5 Imagen" descr="LA CISTERN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7" name="6 Imagen" descr="insignia LCyT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41162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282749"/>
            <a:ext cx="8229600" cy="1143000"/>
          </a:xfrm>
        </p:spPr>
        <p:txBody>
          <a:bodyPr>
            <a:normAutofit/>
          </a:bodyPr>
          <a:lstStyle/>
          <a:p>
            <a:r>
              <a:rPr lang="es-CL" sz="2800" dirty="0" smtClean="0">
                <a:latin typeface="Calibri" pitchFamily="34" charset="0"/>
                <a:cs typeface="Calibri" pitchFamily="34" charset="0"/>
              </a:rPr>
              <a:t>En Conclusión año 2018</a:t>
            </a:r>
            <a:endParaRPr lang="es-CL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2088232"/>
          </a:xfrm>
        </p:spPr>
        <p:txBody>
          <a:bodyPr/>
          <a:lstStyle/>
          <a:p>
            <a:r>
              <a:rPr lang="es-CL" sz="2400" dirty="0" smtClean="0">
                <a:latin typeface="Calibri" pitchFamily="34" charset="0"/>
                <a:cs typeface="Calibri" pitchFamily="34" charset="0"/>
              </a:rPr>
              <a:t>Actualmente se encuentran haciendo su práctica profesional </a:t>
            </a:r>
            <a:r>
              <a:rPr lang="es-CL" sz="2400" b="1" dirty="0" smtClean="0">
                <a:latin typeface="Calibri" pitchFamily="34" charset="0"/>
                <a:cs typeface="Calibri" pitchFamily="34" charset="0"/>
              </a:rPr>
              <a:t>209</a:t>
            </a:r>
            <a:r>
              <a:rPr lang="es-CL" sz="2400" dirty="0" smtClean="0">
                <a:latin typeface="Calibri" pitchFamily="34" charset="0"/>
                <a:cs typeface="Calibri" pitchFamily="34" charset="0"/>
              </a:rPr>
              <a:t> alumnos, de un total de </a:t>
            </a:r>
            <a:r>
              <a:rPr lang="es-CL" sz="2400" b="1" dirty="0" smtClean="0">
                <a:latin typeface="Calibri" pitchFamily="34" charset="0"/>
                <a:cs typeface="Calibri" pitchFamily="34" charset="0"/>
              </a:rPr>
              <a:t>234</a:t>
            </a:r>
            <a:r>
              <a:rPr lang="es-CL" sz="2400" dirty="0" smtClean="0">
                <a:latin typeface="Calibri" pitchFamily="34" charset="0"/>
                <a:cs typeface="Calibri" pitchFamily="34" charset="0"/>
              </a:rPr>
              <a:t> matriculados, considerando a los ex alumnos de años anteriores.</a:t>
            </a:r>
          </a:p>
          <a:p>
            <a:r>
              <a:rPr lang="es-CL" sz="2400" dirty="0" smtClean="0">
                <a:latin typeface="Calibri" pitchFamily="34" charset="0"/>
                <a:cs typeface="Calibri" pitchFamily="34" charset="0"/>
              </a:rPr>
              <a:t>Esto representa el </a:t>
            </a:r>
            <a:r>
              <a:rPr lang="es-CL" sz="2400" b="1" dirty="0" smtClean="0">
                <a:latin typeface="Calibri" pitchFamily="34" charset="0"/>
                <a:cs typeface="Calibri" pitchFamily="34" charset="0"/>
              </a:rPr>
              <a:t>89,3% </a:t>
            </a:r>
            <a:r>
              <a:rPr lang="es-CL" sz="2400" dirty="0" smtClean="0">
                <a:latin typeface="Calibri" pitchFamily="34" charset="0"/>
                <a:cs typeface="Calibri" pitchFamily="34" charset="0"/>
              </a:rPr>
              <a:t>de practicantes de nuestro liceo.  </a:t>
            </a:r>
          </a:p>
          <a:p>
            <a:endParaRPr lang="es-CL" dirty="0"/>
          </a:p>
        </p:txBody>
      </p:sp>
      <p:pic>
        <p:nvPicPr>
          <p:cNvPr id="4" name="3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5" name="4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74390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077897" y="779512"/>
            <a:ext cx="1796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dirty="0" smtClean="0">
                <a:latin typeface="Calibri" pitchFamily="34" charset="0"/>
                <a:cs typeface="Calibri" pitchFamily="34" charset="0"/>
              </a:rPr>
              <a:t>RECURSOS :  </a:t>
            </a:r>
            <a:endParaRPr lang="es-CL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2 Elipse"/>
          <p:cNvSpPr/>
          <p:nvPr/>
        </p:nvSpPr>
        <p:spPr>
          <a:xfrm>
            <a:off x="251520" y="2284327"/>
            <a:ext cx="1800200" cy="12132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 smtClean="0">
                <a:latin typeface="Calibri" pitchFamily="34" charset="0"/>
                <a:cs typeface="Calibri" pitchFamily="34" charset="0"/>
              </a:rPr>
              <a:t>SEP</a:t>
            </a:r>
            <a:endParaRPr lang="es-CL" sz="3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3 Elipse"/>
          <p:cNvSpPr/>
          <p:nvPr/>
        </p:nvSpPr>
        <p:spPr>
          <a:xfrm>
            <a:off x="2483768" y="2415399"/>
            <a:ext cx="2948327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dirty="0" smtClean="0">
                <a:latin typeface="Calibri" pitchFamily="34" charset="0"/>
                <a:cs typeface="Calibri" pitchFamily="34" charset="0"/>
              </a:rPr>
              <a:t>PRORRETENCIÓN</a:t>
            </a:r>
            <a:endParaRPr lang="es-CL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4 Elipse"/>
          <p:cNvSpPr/>
          <p:nvPr/>
        </p:nvSpPr>
        <p:spPr>
          <a:xfrm>
            <a:off x="2699792" y="3825044"/>
            <a:ext cx="2552281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dirty="0" smtClean="0">
                <a:latin typeface="Calibri" pitchFamily="34" charset="0"/>
                <a:cs typeface="Calibri" pitchFamily="34" charset="0"/>
              </a:rPr>
              <a:t>MOVÁMONOS   POR   LA  EDUCACIÓN</a:t>
            </a:r>
            <a:endParaRPr lang="es-CL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5 Elipse"/>
          <p:cNvSpPr/>
          <p:nvPr/>
        </p:nvSpPr>
        <p:spPr>
          <a:xfrm>
            <a:off x="251520" y="3698458"/>
            <a:ext cx="1944216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dirty="0" smtClean="0">
                <a:latin typeface="Calibri" pitchFamily="34" charset="0"/>
                <a:cs typeface="Calibri" pitchFamily="34" charset="0"/>
              </a:rPr>
              <a:t>KIOSCO</a:t>
            </a:r>
            <a:endParaRPr lang="es-CL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6 Elipse"/>
          <p:cNvSpPr/>
          <p:nvPr/>
        </p:nvSpPr>
        <p:spPr>
          <a:xfrm>
            <a:off x="6400072" y="3831581"/>
            <a:ext cx="1944216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 smtClean="0">
                <a:latin typeface="Calibri" pitchFamily="34" charset="0"/>
                <a:cs typeface="Calibri" pitchFamily="34" charset="0"/>
              </a:rPr>
              <a:t>FAEP</a:t>
            </a:r>
            <a:endParaRPr lang="es-CL" sz="3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7 Elipse"/>
          <p:cNvSpPr/>
          <p:nvPr/>
        </p:nvSpPr>
        <p:spPr>
          <a:xfrm>
            <a:off x="5796136" y="2415399"/>
            <a:ext cx="3189092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dirty="0" smtClean="0">
                <a:latin typeface="Calibri" pitchFamily="34" charset="0"/>
                <a:cs typeface="Calibri" pitchFamily="34" charset="0"/>
              </a:rPr>
              <a:t>MANTENIMIENTO</a:t>
            </a:r>
            <a:endParaRPr lang="es-CL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11560" y="1772816"/>
            <a:ext cx="904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dirty="0" smtClean="0">
                <a:latin typeface="Calibri" pitchFamily="34" charset="0"/>
                <a:cs typeface="Calibri" pitchFamily="34" charset="0"/>
              </a:rPr>
              <a:t>LICEO</a:t>
            </a:r>
            <a:endParaRPr lang="es-CL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822524" y="1628800"/>
            <a:ext cx="227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dirty="0" smtClean="0">
                <a:latin typeface="Calibri" pitchFamily="34" charset="0"/>
                <a:cs typeface="Calibri" pitchFamily="34" charset="0"/>
              </a:rPr>
              <a:t>POSTULACIONES</a:t>
            </a:r>
            <a:endParaRPr lang="es-CL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804248" y="1772816"/>
            <a:ext cx="1878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dirty="0" smtClean="0">
                <a:latin typeface="Calibri" pitchFamily="34" charset="0"/>
                <a:cs typeface="Calibri" pitchFamily="34" charset="0"/>
              </a:rPr>
              <a:t>SOSTENEDOR</a:t>
            </a:r>
            <a:endParaRPr lang="es-CL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11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13" name="12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37959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979712" y="188640"/>
            <a:ext cx="57738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400" dirty="0">
                <a:latin typeface="Calibri" pitchFamily="34" charset="0"/>
                <a:cs typeface="Calibri" pitchFamily="34" charset="0"/>
              </a:rPr>
              <a:t>DESTINOS DE DINEROS RECIBIDOS AÑO 2017</a:t>
            </a: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91449058"/>
              </p:ext>
            </p:extLst>
          </p:nvPr>
        </p:nvGraphicFramePr>
        <p:xfrm>
          <a:off x="107504" y="1281824"/>
          <a:ext cx="8928992" cy="50274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0200"/>
                <a:gridCol w="1224136"/>
                <a:gridCol w="1116586"/>
                <a:gridCol w="3707950"/>
                <a:gridCol w="1080120"/>
              </a:tblGrid>
              <a:tr h="3655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NOMBRE PROYECTO</a:t>
                      </a:r>
                      <a:endParaRPr lang="es-CL" sz="16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8084" marR="38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AÑO 2016</a:t>
                      </a:r>
                      <a:endParaRPr lang="es-CL" sz="16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8084" marR="38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AÑO 2017</a:t>
                      </a:r>
                      <a:endParaRPr lang="es-CL" sz="16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8084" marR="38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TRABAJOS REALIZADOS</a:t>
                      </a:r>
                      <a:endParaRPr lang="es-CL" sz="16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8084" marR="38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AÑO   2018</a:t>
                      </a:r>
                      <a:endParaRPr lang="es-CL" sz="16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8084" marR="38084" marT="0" marB="0"/>
                </a:tc>
              </a:tr>
              <a:tr h="43869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MANTENIMIENTO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Porcentaje  utilizado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endParaRPr lang="es-CL" sz="16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8084" marR="38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$13.665.053.-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        45%</a:t>
                      </a:r>
                      <a:endParaRPr lang="es-CL" sz="16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8084" marR="38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46.591.367.-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       85%</a:t>
                      </a:r>
                      <a:endParaRPr lang="es-CL" sz="16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8084" marR="38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1.- </a:t>
                      </a:r>
                      <a:r>
                        <a:rPr lang="es-CL" sz="14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REPARACIÓN </a:t>
                      </a:r>
                      <a:r>
                        <a:rPr lang="es-CL" sz="14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DE TECHUMBRE TELECOMUNICACIONES Y </a:t>
                      </a:r>
                      <a:r>
                        <a:rPr lang="es-CL" sz="14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ELECTRÓNICA</a:t>
                      </a:r>
                      <a:endParaRPr lang="es-CL" sz="140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2.-REPARACIÓN TECHUMBRE OFICINA </a:t>
                      </a:r>
                      <a:r>
                        <a:rPr lang="es-CL" sz="14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INSPECTORÍA</a:t>
                      </a:r>
                      <a:r>
                        <a:rPr lang="es-CL" sz="14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, CASINO, SALA 19-20-21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3.- TRANSFORMACIÓN BEBEDEROS ALUMNOS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4.- REALIZACIÓN DE MURALES EN SECTORES DE QUÍMICA, TELECOMUNICACIONES, </a:t>
                      </a:r>
                      <a:r>
                        <a:rPr lang="es-CL" sz="14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ELECTRÓNICA</a:t>
                      </a:r>
                      <a:r>
                        <a:rPr lang="es-CL" sz="14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, ADMINISTRACIÓN Y PLAN </a:t>
                      </a:r>
                      <a:r>
                        <a:rPr lang="es-CL" sz="14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COMÚN</a:t>
                      </a:r>
                      <a:endParaRPr lang="es-CL" sz="140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5.- INSTALACIONES DE PORTONES SECTOR PONIENTE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6.-LIMPIEZA DE </a:t>
                      </a:r>
                      <a:r>
                        <a:rPr lang="es-CL" sz="14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CANALETAS </a:t>
                      </a:r>
                      <a:r>
                        <a:rPr lang="es-CL" sz="14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DE TODO EL ESTABLECIMIENTO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7.- REPARACIONES DE BAÑOS ALUMNOS(AS)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8.- CAMBIO DE PISO SALA DE ARTE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9.- PETRIFICACIÓN DE PISO ENTRADA DEL ESTABLECIMIENTO Y PASILLOS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10.-</a:t>
                      </a:r>
                      <a:r>
                        <a:rPr lang="es-CL" sz="14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MARCACIONES </a:t>
                      </a:r>
                      <a:r>
                        <a:rPr lang="es-CL" sz="14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ZONA DE SEGURIDAD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11.-TRANSFORMACIÓN </a:t>
                      </a:r>
                      <a:r>
                        <a:rPr lang="es-CL" sz="14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DE SALA </a:t>
                      </a:r>
                      <a:r>
                        <a:rPr lang="es-CL" sz="14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TALLER DE ADMINISTRACIÓN</a:t>
                      </a:r>
                      <a:endParaRPr lang="es-CL" sz="14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8084" marR="38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17.209.889</a:t>
                      </a:r>
                      <a:r>
                        <a:rPr lang="es-CL" sz="16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.</a:t>
                      </a:r>
                      <a:endParaRPr lang="es-CL" sz="16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8084" marR="38084" marT="0" marB="0"/>
                </a:tc>
              </a:tr>
            </a:tbl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3131840" y="762970"/>
            <a:ext cx="2101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b="1" dirty="0" smtClean="0">
                <a:latin typeface="Calibri" pitchFamily="34" charset="0"/>
                <a:cs typeface="Calibri" pitchFamily="34" charset="0"/>
              </a:rPr>
              <a:t>MANTENIMIENTO</a:t>
            </a:r>
            <a:endParaRPr lang="es-CL" sz="20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4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6" name="5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1051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/>
          <a:srcRect l="1344" t="5142" r="1435" b="2996"/>
          <a:stretch/>
        </p:blipFill>
        <p:spPr bwMode="auto">
          <a:xfrm>
            <a:off x="323528" y="1412776"/>
            <a:ext cx="861491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910" y="214290"/>
            <a:ext cx="901057" cy="642942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72396" y="357166"/>
            <a:ext cx="513491" cy="642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02275838"/>
              </p:ext>
            </p:extLst>
          </p:nvPr>
        </p:nvGraphicFramePr>
        <p:xfrm>
          <a:off x="179513" y="1844824"/>
          <a:ext cx="8856983" cy="3600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2167"/>
                <a:gridCol w="1368152"/>
                <a:gridCol w="1317884"/>
                <a:gridCol w="3704308"/>
                <a:gridCol w="954472"/>
              </a:tblGrid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L" sz="16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8084" marR="38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2000" dirty="0" smtClean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2016</a:t>
                      </a:r>
                      <a:endParaRPr lang="es-CL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8084" marR="38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2000" dirty="0" smtClean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2017</a:t>
                      </a:r>
                      <a:endParaRPr lang="es-CL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8084" marR="38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L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8084" marR="38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2000" dirty="0" smtClean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2018</a:t>
                      </a:r>
                      <a:endParaRPr lang="es-CL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8084" marR="38084" marT="0" marB="0"/>
                </a:tc>
              </a:tr>
              <a:tr h="31683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PRO-RETENCIÓN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Porcentaje  </a:t>
                      </a:r>
                      <a:endParaRPr lang="es-CL" sz="1600" dirty="0" smtClean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utilizado</a:t>
                      </a:r>
                      <a:endParaRPr lang="es-CL" sz="16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8084" marR="38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$30.816.240</a:t>
                      </a:r>
                      <a:r>
                        <a:rPr lang="es-CL" sz="16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.</a:t>
                      </a:r>
                      <a:endParaRPr lang="es-CL" sz="160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          79%</a:t>
                      </a:r>
                      <a:endParaRPr lang="es-CL" sz="16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8084" marR="38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$ 35.237.302.</a:t>
                      </a:r>
                      <a:endParaRPr lang="es-CL" sz="160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        87%</a:t>
                      </a:r>
                      <a:endParaRPr lang="es-CL" sz="16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8084" marR="38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1.- ADQUISICIÓN DE SILLAS ESCOLARES PARA TALLER DE ADMINISTRACIÓN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2.-COMPRAS DE LOCKERS FALTANTES EN </a:t>
                      </a:r>
                      <a:r>
                        <a:rPr lang="es-CL" sz="16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ELECTRÓNICA</a:t>
                      </a:r>
                      <a:endParaRPr lang="es-CL" sz="160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3.-</a:t>
                      </a:r>
                      <a:r>
                        <a:rPr lang="es-CL" sz="16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ADQUISICIÓN </a:t>
                      </a:r>
                      <a:r>
                        <a:rPr lang="es-CL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DE CORTINAS PARA LOS LABORATORIOS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4.- </a:t>
                      </a:r>
                      <a:r>
                        <a:rPr lang="es-CL" sz="16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ADQUISICIÓN </a:t>
                      </a:r>
                      <a:r>
                        <a:rPr lang="es-CL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DE MESAS DE PIG-PONG PROFESIONALES PARA TALLERES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5.- </a:t>
                      </a:r>
                      <a:r>
                        <a:rPr lang="es-CL" sz="16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ADQUISICIÓN </a:t>
                      </a:r>
                      <a:r>
                        <a:rPr lang="es-CL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DE POLERONES PARA ALUMNOS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s-CL" sz="16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8084" marR="38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LLEGA EN JUNIO</a:t>
                      </a:r>
                      <a:endParaRPr lang="es-CL" sz="16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8084" marR="38084" marT="0" marB="0"/>
                </a:tc>
              </a:tr>
            </a:tbl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3203848" y="1174540"/>
            <a:ext cx="1950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b="1" dirty="0" smtClean="0">
                <a:latin typeface="Calibri" pitchFamily="34" charset="0"/>
                <a:cs typeface="Calibri" pitchFamily="34" charset="0"/>
              </a:rPr>
              <a:t>PRO-RETENCIÓN</a:t>
            </a:r>
            <a:endParaRPr lang="es-CL" sz="20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5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7" name="6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5979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64065015"/>
              </p:ext>
            </p:extLst>
          </p:nvPr>
        </p:nvGraphicFramePr>
        <p:xfrm>
          <a:off x="467544" y="476672"/>
          <a:ext cx="8352929" cy="62328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0795"/>
                <a:gridCol w="1238182"/>
                <a:gridCol w="1238182"/>
                <a:gridCol w="3635649"/>
                <a:gridCol w="1080121"/>
              </a:tblGrid>
              <a:tr h="3441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8084" marR="38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 smtClean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2016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8084" marR="38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 smtClean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2017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8084" marR="38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L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8084" marR="38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 smtClean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2018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8084" marR="38084" marT="0" marB="0"/>
                </a:tc>
              </a:tr>
              <a:tr h="18200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20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LEY SEP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Porcentaje  </a:t>
                      </a:r>
                      <a:endParaRPr lang="es-CL" sz="1400" dirty="0" smtClean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utilizado</a:t>
                      </a:r>
                      <a:endParaRPr lang="es-CL" sz="14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8084" marR="38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300.549.308.-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         76%</a:t>
                      </a:r>
                      <a:endParaRPr lang="es-CL" sz="14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8084" marR="38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506.867.595.-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          79%</a:t>
                      </a:r>
                      <a:endParaRPr lang="es-CL" sz="14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8084" marR="38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1.-</a:t>
                      </a:r>
                      <a:r>
                        <a:rPr lang="es-CL" sz="12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CONTRATACIÓN </a:t>
                      </a:r>
                      <a:r>
                        <a:rPr lang="es-CL" sz="12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DE TRANSPORTE PARA SALIDAS </a:t>
                      </a:r>
                      <a:r>
                        <a:rPr lang="es-CL" sz="12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PEDAGÓGICAS</a:t>
                      </a:r>
                      <a:endParaRPr lang="es-CL" sz="120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2.-COMPRA DE DOS PANTALLAS </a:t>
                      </a:r>
                      <a:r>
                        <a:rPr lang="es-CL" sz="12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INTERACTIVAS</a:t>
                      </a:r>
                      <a:endParaRPr lang="es-CL" sz="120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3.-</a:t>
                      </a:r>
                      <a:r>
                        <a:rPr lang="es-CL" sz="12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ADQUISICIÓN </a:t>
                      </a:r>
                      <a:r>
                        <a:rPr lang="es-CL" sz="12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DE BUZOS PARA LOS ESTUDIANTES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4.-</a:t>
                      </a:r>
                      <a:r>
                        <a:rPr lang="es-CL" sz="12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ADQUISICIÓN </a:t>
                      </a:r>
                      <a:r>
                        <a:rPr lang="es-CL" sz="12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DE POLERAS INSTITUCIONALES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5.- </a:t>
                      </a:r>
                      <a:r>
                        <a:rPr lang="es-CL" sz="12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ADQUISICIÓN </a:t>
                      </a:r>
                      <a:r>
                        <a:rPr lang="es-CL" sz="12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DE POLERAS PARA ALUMNOS DE TALLERES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6.-CONTRATACIÓN DE OBRAS DE TEATRO PARA LOS ALUMNOS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7.- </a:t>
                      </a:r>
                      <a:r>
                        <a:rPr lang="es-CL" sz="12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CONTRATACIÓN </a:t>
                      </a:r>
                      <a:r>
                        <a:rPr lang="es-CL" sz="12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DE </a:t>
                      </a:r>
                      <a:r>
                        <a:rPr lang="es-CL" sz="12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GRUPO FOLCLÓRICO </a:t>
                      </a:r>
                      <a:r>
                        <a:rPr lang="es-CL" sz="12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BAFOCHI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8.-APOYO PARA ALUMNOS EN EVENTOS </a:t>
                      </a:r>
                      <a:r>
                        <a:rPr lang="es-CL" sz="12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CIENTÍFICOS</a:t>
                      </a:r>
                      <a:endParaRPr lang="es-CL" sz="120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9.-</a:t>
                      </a:r>
                      <a:r>
                        <a:rPr lang="es-CL" sz="12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CONTRATACIÓN </a:t>
                      </a:r>
                      <a:r>
                        <a:rPr lang="es-CL" sz="12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PARA ORNAMENTACIÓN LICENCIATURA 2017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10.-APOYO EN TRANSPORTE PARA VISITAS A </a:t>
                      </a:r>
                      <a:r>
                        <a:rPr lang="es-CL" sz="12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DOMICILIO </a:t>
                      </a:r>
                      <a:r>
                        <a:rPr lang="es-CL" sz="12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DE ALUMNOS CON PROBLEMAS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11.-COMPRAS DE </a:t>
                      </a:r>
                      <a:r>
                        <a:rPr lang="es-CL" sz="12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COMPUTADORES (</a:t>
                      </a:r>
                      <a:r>
                        <a:rPr lang="es-CL" sz="12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23</a:t>
                      </a:r>
                      <a:r>
                        <a:rPr lang="es-CL" sz="12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) PARA </a:t>
                      </a:r>
                      <a:r>
                        <a:rPr lang="es-CL" sz="12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SALA DE ENLACE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12.- </a:t>
                      </a:r>
                      <a:r>
                        <a:rPr lang="es-CL" sz="12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CONTRATACIÓN </a:t>
                      </a:r>
                      <a:r>
                        <a:rPr lang="es-CL" sz="12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DE ATE PARA PERFECCIONAMIENTO DE PROFESORES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13.- </a:t>
                      </a:r>
                      <a:r>
                        <a:rPr lang="es-CL" sz="12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CONTRATACIÓN </a:t>
                      </a:r>
                      <a:r>
                        <a:rPr lang="es-CL" sz="12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DE </a:t>
                      </a:r>
                      <a:r>
                        <a:rPr lang="es-CL" sz="12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PREVENCIÓN </a:t>
                      </a:r>
                      <a:r>
                        <a:rPr lang="es-CL" sz="12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DE DROGAS PARA ESTUDIANTES, APODERADOS Y PROFESORES DEL ESTABLECIMIENTO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14.- </a:t>
                      </a:r>
                      <a:r>
                        <a:rPr lang="es-CL" sz="12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ADQUISICIÓN </a:t>
                      </a:r>
                      <a:r>
                        <a:rPr lang="es-CL" sz="12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DE COLACIONES PARA DISTINTOS EVENTOS DE LOS ALUMNOS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15.-FINANCIAMENTO </a:t>
                      </a:r>
                      <a:r>
                        <a:rPr lang="es-CL" sz="12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PARA VIAJE </a:t>
                      </a:r>
                      <a:r>
                        <a:rPr lang="es-CL" sz="12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DE </a:t>
                      </a:r>
                      <a:r>
                        <a:rPr lang="es-CL" sz="12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ESTUDIO </a:t>
                      </a:r>
                      <a:r>
                        <a:rPr lang="es-CL" sz="12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DE LOS ALUMNOS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16.-</a:t>
                      </a:r>
                      <a:r>
                        <a:rPr lang="es-CL" sz="12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ADQUISICIÓN </a:t>
                      </a:r>
                      <a:r>
                        <a:rPr lang="es-CL" sz="12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DE AGENDAS PARA LOS ESTUDIANTES DE TODO EL ESTABLECIMIENTO</a:t>
                      </a:r>
                      <a:endParaRPr lang="es-CL" sz="12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8084" marR="38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433.523.369</a:t>
                      </a:r>
                      <a:r>
                        <a:rPr lang="es-CL" sz="14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.</a:t>
                      </a:r>
                      <a:endParaRPr lang="es-CL" sz="14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8084" marR="38084" marT="0" marB="0"/>
                </a:tc>
              </a:tr>
            </a:tbl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827584" y="-27384"/>
            <a:ext cx="1314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800" b="1" dirty="0">
                <a:latin typeface="Calibri" pitchFamily="34" charset="0"/>
                <a:cs typeface="Calibri" pitchFamily="34" charset="0"/>
              </a:rPr>
              <a:t>LEY </a:t>
            </a:r>
            <a:r>
              <a:rPr lang="es-CL" sz="2800" b="1" dirty="0" smtClean="0">
                <a:latin typeface="Calibri" pitchFamily="34" charset="0"/>
                <a:cs typeface="Calibri" pitchFamily="34" charset="0"/>
              </a:rPr>
              <a:t>SEP</a:t>
            </a:r>
            <a:endParaRPr lang="es-CL" sz="28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80296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642231"/>
              </p:ext>
            </p:extLst>
          </p:nvPr>
        </p:nvGraphicFramePr>
        <p:xfrm>
          <a:off x="179512" y="1556792"/>
          <a:ext cx="8568952" cy="41067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8192"/>
                <a:gridCol w="1296144"/>
                <a:gridCol w="1429591"/>
                <a:gridCol w="4115025"/>
              </a:tblGrid>
              <a:tr h="3211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8084" marR="38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 smtClean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2016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8084" marR="38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 smtClean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2017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8084" marR="38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8084" marR="38084" marT="0" marB="0"/>
                </a:tc>
              </a:tr>
              <a:tr h="3211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PROYECTO </a:t>
                      </a:r>
                      <a:r>
                        <a:rPr lang="es-CL" sz="18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MOVÁMONOS</a:t>
                      </a:r>
                      <a:endParaRPr lang="es-CL" sz="180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Porcentaje  </a:t>
                      </a:r>
                      <a:endParaRPr lang="es-CL" sz="1800" dirty="0" smtClean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utilizado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8084" marR="38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$</a:t>
                      </a:r>
                      <a:r>
                        <a:rPr lang="es-CL" sz="18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19.888.348</a:t>
                      </a:r>
                      <a:endParaRPr lang="es-CL" sz="180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         100%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8084" marR="38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8084" marR="38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1.- MEJORAMIENTO </a:t>
                      </a:r>
                      <a:r>
                        <a:rPr lang="es-CL" sz="18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ÁREAS </a:t>
                      </a: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VERDES Y SECTORES DE ESPARCIMIENTO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2.-IMPLEMENTACIÓN DE RADIO ESCOLAR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3.-MEJORAMIENTO DE ESPACIOS DE ENCUENTROS EDUCATIVOS Y DEPORTIVOS (CANCHA)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8084" marR="38084" marT="0" marB="0"/>
                </a:tc>
              </a:tr>
              <a:tr h="4282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PROYECTO </a:t>
                      </a:r>
                      <a:r>
                        <a:rPr lang="es-CL" sz="18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MOVÁMONOS</a:t>
                      </a:r>
                      <a:endParaRPr lang="es-CL" sz="180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Porcentaje  </a:t>
                      </a:r>
                      <a:endParaRPr lang="es-CL" sz="1800" dirty="0" smtClean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utilizado</a:t>
                      </a:r>
                      <a:endParaRPr lang="es-CL" sz="180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8084" marR="38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8084" marR="38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$17.228.673</a:t>
                      </a:r>
                      <a:r>
                        <a:rPr lang="es-CL" sz="18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.</a:t>
                      </a:r>
                      <a:endParaRPr lang="es-CL" sz="180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        100%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8084" marR="38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1.- </a:t>
                      </a:r>
                      <a:r>
                        <a:rPr lang="es-CL" sz="18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ADQUISICIÓN </a:t>
                      </a: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DE </a:t>
                      </a:r>
                      <a:r>
                        <a:rPr lang="es-CL" sz="18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MOBILIARIO </a:t>
                      </a: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PARA 14 SALAS (SILLAS Y MESAS)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8084" marR="38084" marT="0" marB="0"/>
                </a:tc>
              </a:tr>
            </a:tbl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2627784" y="926879"/>
            <a:ext cx="2918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b="1" dirty="0">
                <a:latin typeface="Calibri" pitchFamily="34" charset="0"/>
                <a:cs typeface="Calibri" pitchFamily="34" charset="0"/>
              </a:rPr>
              <a:t>PROYECTO </a:t>
            </a:r>
            <a:r>
              <a:rPr lang="es-CL" sz="2000" b="1" dirty="0" smtClean="0">
                <a:latin typeface="Calibri" pitchFamily="34" charset="0"/>
                <a:cs typeface="Calibri" pitchFamily="34" charset="0"/>
              </a:rPr>
              <a:t>MOVÁMONOS</a:t>
            </a:r>
            <a:endParaRPr lang="es-CL" sz="20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3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5" name="4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62361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37951998"/>
              </p:ext>
            </p:extLst>
          </p:nvPr>
        </p:nvGraphicFramePr>
        <p:xfrm>
          <a:off x="251520" y="1231453"/>
          <a:ext cx="8640960" cy="45018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/>
                <a:gridCol w="2160240"/>
                <a:gridCol w="2160240"/>
                <a:gridCol w="2160240"/>
              </a:tblGrid>
              <a:tr h="1301403">
                <a:tc>
                  <a:txBody>
                    <a:bodyPr/>
                    <a:lstStyle/>
                    <a:p>
                      <a:endParaRPr lang="es-CL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2000" dirty="0" smtClean="0">
                          <a:latin typeface="Calibri" pitchFamily="34" charset="0"/>
                          <a:cs typeface="Calibri" pitchFamily="34" charset="0"/>
                        </a:rPr>
                        <a:t>2016</a:t>
                      </a:r>
                      <a:endParaRPr lang="es-CL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2000" dirty="0" smtClean="0">
                          <a:latin typeface="Calibri" pitchFamily="34" charset="0"/>
                          <a:cs typeface="Calibri" pitchFamily="34" charset="0"/>
                        </a:rPr>
                        <a:t>2017</a:t>
                      </a:r>
                      <a:endParaRPr lang="es-CL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</a:tr>
              <a:tr h="13014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400" dirty="0" smtClean="0">
                          <a:latin typeface="Calibri" pitchFamily="34" charset="0"/>
                          <a:cs typeface="Calibri" pitchFamily="34" charset="0"/>
                        </a:rPr>
                        <a:t>FAEP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2000" dirty="0" smtClean="0">
                          <a:latin typeface="Calibri" pitchFamily="34" charset="0"/>
                          <a:cs typeface="Calibri" pitchFamily="34" charset="0"/>
                        </a:rPr>
                        <a:t>$</a:t>
                      </a:r>
                      <a:r>
                        <a:rPr lang="es-CL" sz="2000" baseline="0" dirty="0" smtClean="0">
                          <a:latin typeface="Calibri" pitchFamily="34" charset="0"/>
                          <a:cs typeface="Calibri" pitchFamily="34" charset="0"/>
                        </a:rPr>
                        <a:t> 1.043.299</a:t>
                      </a:r>
                    </a:p>
                    <a:p>
                      <a:r>
                        <a:rPr lang="es-CL" sz="2000" baseline="0" dirty="0" smtClean="0">
                          <a:latin typeface="Calibri" pitchFamily="34" charset="0"/>
                          <a:cs typeface="Calibri" pitchFamily="34" charset="0"/>
                        </a:rPr>
                        <a:t>$ 3.270.421</a:t>
                      </a:r>
                      <a:endParaRPr lang="es-CL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000" dirty="0" smtClean="0">
                          <a:latin typeface="Calibri" pitchFamily="34" charset="0"/>
                          <a:cs typeface="Calibri" pitchFamily="34" charset="0"/>
                        </a:rPr>
                        <a:t>$  2.540.650</a:t>
                      </a:r>
                    </a:p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>
                          <a:latin typeface="Calibri" pitchFamily="34" charset="0"/>
                          <a:cs typeface="Calibri" pitchFamily="34" charset="0"/>
                        </a:rPr>
                        <a:t>Cortinas</a:t>
                      </a:r>
                    </a:p>
                    <a:p>
                      <a:r>
                        <a:rPr lang="es-CL" dirty="0" smtClean="0">
                          <a:latin typeface="Calibri" pitchFamily="34" charset="0"/>
                          <a:cs typeface="Calibri" pitchFamily="34" charset="0"/>
                        </a:rPr>
                        <a:t>Pisos</a:t>
                      </a:r>
                      <a:r>
                        <a:rPr lang="es-CL" baseline="0" dirty="0" smtClean="0">
                          <a:latin typeface="Calibri" pitchFamily="34" charset="0"/>
                          <a:cs typeface="Calibri" pitchFamily="34" charset="0"/>
                        </a:rPr>
                        <a:t>   con  respaldo  química</a:t>
                      </a:r>
                    </a:p>
                    <a:p>
                      <a:r>
                        <a:rPr lang="es-CL" baseline="0" dirty="0" smtClean="0">
                          <a:latin typeface="Calibri" pitchFamily="34" charset="0"/>
                          <a:cs typeface="Calibri" pitchFamily="34" charset="0"/>
                        </a:rPr>
                        <a:t>Reparación  eléctrica   sector  Kiosco</a:t>
                      </a:r>
                      <a:endParaRPr lang="es-CL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1301403">
                <a:tc>
                  <a:txBody>
                    <a:bodyPr/>
                    <a:lstStyle/>
                    <a:p>
                      <a:r>
                        <a:rPr lang="es-CL" sz="2400" dirty="0" smtClean="0">
                          <a:latin typeface="Calibri" pitchFamily="34" charset="0"/>
                          <a:cs typeface="Calibri" pitchFamily="34" charset="0"/>
                        </a:rPr>
                        <a:t>KIOSCO</a:t>
                      </a:r>
                      <a:endParaRPr lang="es-CL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2000" dirty="0" smtClean="0">
                          <a:latin typeface="Calibri" pitchFamily="34" charset="0"/>
                          <a:cs typeface="Calibri" pitchFamily="34" charset="0"/>
                        </a:rPr>
                        <a:t>$  1.674.000.-</a:t>
                      </a:r>
                      <a:endParaRPr lang="es-CL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2000" dirty="0" smtClean="0">
                          <a:latin typeface="Calibri" pitchFamily="34" charset="0"/>
                          <a:cs typeface="Calibri" pitchFamily="34" charset="0"/>
                        </a:rPr>
                        <a:t>$  696.000.-</a:t>
                      </a:r>
                      <a:endParaRPr lang="es-CL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>
                          <a:latin typeface="Calibri" pitchFamily="34" charset="0"/>
                          <a:cs typeface="Calibri" pitchFamily="34" charset="0"/>
                        </a:rPr>
                        <a:t>Locomoción</a:t>
                      </a:r>
                    </a:p>
                    <a:p>
                      <a:r>
                        <a:rPr lang="es-CL" dirty="0" smtClean="0">
                          <a:latin typeface="Calibri" pitchFamily="34" charset="0"/>
                          <a:cs typeface="Calibri" pitchFamily="34" charset="0"/>
                        </a:rPr>
                        <a:t>Pintura</a:t>
                      </a:r>
                    </a:p>
                    <a:p>
                      <a:r>
                        <a:rPr lang="es-CL" dirty="0" smtClean="0">
                          <a:latin typeface="Calibri" pitchFamily="34" charset="0"/>
                          <a:cs typeface="Calibri" pitchFamily="34" charset="0"/>
                        </a:rPr>
                        <a:t>Gas</a:t>
                      </a:r>
                    </a:p>
                    <a:p>
                      <a:r>
                        <a:rPr lang="es-CL" dirty="0" smtClean="0">
                          <a:latin typeface="Calibri" pitchFamily="34" charset="0"/>
                          <a:cs typeface="Calibri" pitchFamily="34" charset="0"/>
                        </a:rPr>
                        <a:t>Reparación</a:t>
                      </a:r>
                      <a:r>
                        <a:rPr lang="es-CL" baseline="0" dirty="0" smtClean="0">
                          <a:latin typeface="Calibri" pitchFamily="34" charset="0"/>
                          <a:cs typeface="Calibri" pitchFamily="34" charset="0"/>
                        </a:rPr>
                        <a:t>  de  muebles</a:t>
                      </a:r>
                    </a:p>
                    <a:p>
                      <a:r>
                        <a:rPr lang="es-CL" baseline="0" dirty="0" smtClean="0">
                          <a:latin typeface="Calibri" pitchFamily="34" charset="0"/>
                          <a:cs typeface="Calibri" pitchFamily="34" charset="0"/>
                        </a:rPr>
                        <a:t>Ferretería</a:t>
                      </a:r>
                      <a:endParaRPr lang="es-CL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1928511" y="5837202"/>
            <a:ext cx="6377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dirty="0" smtClean="0">
                <a:latin typeface="Calibri" pitchFamily="34" charset="0"/>
                <a:cs typeface="Calibri" pitchFamily="34" charset="0"/>
              </a:rPr>
              <a:t>Para    el   2018     existe    saldo  Kiosco   de  :  $  1.100.000.-</a:t>
            </a:r>
            <a:endParaRPr lang="es-CL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4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6" name="5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05099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20180327_1449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999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170706_083717.jpg"/>
          <p:cNvPicPr>
            <a:picLocks noChangeAspect="1"/>
          </p:cNvPicPr>
          <p:nvPr/>
        </p:nvPicPr>
        <p:blipFill>
          <a:blip r:embed="rId2" cstate="print">
            <a:lum bright="3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95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icia Santibañez\Desktop\fotos\20151125_1044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643050"/>
            <a:ext cx="4214842" cy="4572032"/>
          </a:xfrm>
          <a:prstGeom prst="rect">
            <a:avLst/>
          </a:prstGeom>
          <a:noFill/>
        </p:spPr>
      </p:pic>
      <p:pic>
        <p:nvPicPr>
          <p:cNvPr id="3" name="2 Imagen" descr="IMG_20180327_145120.jpg"/>
          <p:cNvPicPr>
            <a:picLocks noChangeAspect="1"/>
          </p:cNvPicPr>
          <p:nvPr/>
        </p:nvPicPr>
        <p:blipFill>
          <a:blip r:embed="rId3" cstate="print">
            <a:lum bright="30000" contrast="40000"/>
          </a:blip>
          <a:stretch>
            <a:fillRect/>
          </a:stretch>
        </p:blipFill>
        <p:spPr>
          <a:xfrm>
            <a:off x="4643438" y="1643050"/>
            <a:ext cx="4214810" cy="4572032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1918993" y="135729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2016</a:t>
            </a:r>
            <a:endParaRPr lang="es-CL" dirty="0"/>
          </a:p>
        </p:txBody>
      </p:sp>
      <p:sp>
        <p:nvSpPr>
          <p:cNvPr id="5" name="4 CuadroTexto"/>
          <p:cNvSpPr txBox="1"/>
          <p:nvPr/>
        </p:nvSpPr>
        <p:spPr>
          <a:xfrm>
            <a:off x="6276711" y="135729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2017</a:t>
            </a:r>
            <a:endParaRPr lang="es-CL" dirty="0"/>
          </a:p>
        </p:txBody>
      </p:sp>
      <p:sp>
        <p:nvSpPr>
          <p:cNvPr id="6" name="5 Rectángulo"/>
          <p:cNvSpPr/>
          <p:nvPr/>
        </p:nvSpPr>
        <p:spPr>
          <a:xfrm>
            <a:off x="1718713" y="428604"/>
            <a:ext cx="57634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2000" dirty="0" smtClean="0">
                <a:latin typeface="Calibri" pitchFamily="34" charset="0"/>
                <a:cs typeface="Calibri" pitchFamily="34" charset="0"/>
              </a:rPr>
              <a:t>Mejoramiento de Pasillo Central y Áreas Verdes 2017</a:t>
            </a:r>
            <a:endParaRPr lang="es-CL" dirty="0"/>
          </a:p>
        </p:txBody>
      </p:sp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802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icia Santibañez\Desktop\fotos cuenta publicaa 2018\licenciatura\IMG-20180328-WA00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785794"/>
            <a:ext cx="8143932" cy="5572164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2300560" y="345024"/>
            <a:ext cx="5200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dirty="0" smtClean="0">
                <a:latin typeface="Calibri" pitchFamily="34" charset="0"/>
                <a:cs typeface="Calibri" pitchFamily="34" charset="0"/>
              </a:rPr>
              <a:t>Mejoramiento de Pasillo Central y Áreas Verdes 2017</a:t>
            </a:r>
            <a:endParaRPr lang="es-CL" dirty="0"/>
          </a:p>
        </p:txBody>
      </p:sp>
      <p:pic>
        <p:nvPicPr>
          <p:cNvPr id="4" name="3 Imagen" descr="LA CISTERN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5" name="4 Imagen" descr="insignia LCyT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25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-20160609-WA0061.jpg"/>
          <p:cNvPicPr>
            <a:picLocks noChangeAspect="1"/>
          </p:cNvPicPr>
          <p:nvPr/>
        </p:nvPicPr>
        <p:blipFill>
          <a:blip r:embed="rId2">
            <a:lum bright="20000" contrast="20000"/>
          </a:blip>
          <a:stretch>
            <a:fillRect/>
          </a:stretch>
        </p:blipFill>
        <p:spPr>
          <a:xfrm>
            <a:off x="1285852" y="1285860"/>
            <a:ext cx="3071834" cy="5072074"/>
          </a:xfrm>
          <a:prstGeom prst="rect">
            <a:avLst/>
          </a:prstGeom>
        </p:spPr>
      </p:pic>
      <p:pic>
        <p:nvPicPr>
          <p:cNvPr id="3" name="2 Imagen" descr="IMG-20160609-WA0063.jpg"/>
          <p:cNvPicPr>
            <a:picLocks noChangeAspect="1"/>
          </p:cNvPicPr>
          <p:nvPr/>
        </p:nvPicPr>
        <p:blipFill>
          <a:blip r:embed="rId3">
            <a:lum bright="20000" contrast="20000"/>
          </a:blip>
          <a:stretch>
            <a:fillRect/>
          </a:stretch>
        </p:blipFill>
        <p:spPr>
          <a:xfrm>
            <a:off x="4857752" y="1285860"/>
            <a:ext cx="3071834" cy="5072074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2168295" y="714356"/>
            <a:ext cx="48545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2000" dirty="0" smtClean="0">
                <a:latin typeface="Calibri" pitchFamily="34" charset="0"/>
                <a:cs typeface="Calibri" pitchFamily="34" charset="0"/>
              </a:rPr>
              <a:t>Pasillo entrada Quiosco y Áreas Verdes 2016</a:t>
            </a:r>
            <a:r>
              <a:rPr lang="es-CL" dirty="0" smtClean="0"/>
              <a:t>.</a:t>
            </a:r>
            <a:endParaRPr lang="es-CL" dirty="0"/>
          </a:p>
        </p:txBody>
      </p:sp>
      <p:pic>
        <p:nvPicPr>
          <p:cNvPr id="5" name="4 Imagen" descr="LA CISTERNA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6" name="5 Imagen" descr="insignia LCyT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037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20170828_131724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928662" y="3875488"/>
            <a:ext cx="3595712" cy="2696784"/>
          </a:xfrm>
          <a:prstGeom prst="rect">
            <a:avLst/>
          </a:prstGeom>
        </p:spPr>
      </p:pic>
      <p:pic>
        <p:nvPicPr>
          <p:cNvPr id="5" name="4 Imagen" descr="20170828_131730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928662" y="1089406"/>
            <a:ext cx="3595712" cy="2696784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276183" y="70221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2016</a:t>
            </a:r>
            <a:endParaRPr lang="es-CL" dirty="0"/>
          </a:p>
        </p:txBody>
      </p:sp>
      <p:sp>
        <p:nvSpPr>
          <p:cNvPr id="7" name="6 CuadroTexto"/>
          <p:cNvSpPr txBox="1"/>
          <p:nvPr/>
        </p:nvSpPr>
        <p:spPr>
          <a:xfrm>
            <a:off x="6357950" y="70221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2017</a:t>
            </a:r>
            <a:endParaRPr lang="es-CL" dirty="0"/>
          </a:p>
        </p:txBody>
      </p:sp>
      <p:pic>
        <p:nvPicPr>
          <p:cNvPr id="9" name="8 Imagen" descr="IMG_20180327_101518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4857752" y="3875488"/>
            <a:ext cx="3524275" cy="264320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lum bright="30000" contrast="40000"/>
          </a:blip>
          <a:srcRect b="44117"/>
          <a:stretch>
            <a:fillRect/>
          </a:stretch>
        </p:blipFill>
        <p:spPr bwMode="auto">
          <a:xfrm>
            <a:off x="4857752" y="1089406"/>
            <a:ext cx="350043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Rectángulo"/>
          <p:cNvSpPr/>
          <p:nvPr/>
        </p:nvSpPr>
        <p:spPr>
          <a:xfrm>
            <a:off x="2441519" y="416462"/>
            <a:ext cx="45714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2000" dirty="0" smtClean="0">
                <a:latin typeface="Calibri" pitchFamily="34" charset="0"/>
                <a:cs typeface="Calibri" pitchFamily="34" charset="0"/>
              </a:rPr>
              <a:t>Mejoramiento de suelos entrada Quiosco.</a:t>
            </a:r>
            <a:endParaRPr lang="es-CL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9 Imagen" descr="LA CISTERNA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11" name="10 Imagen" descr="insignia LCyT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327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-27384"/>
            <a:ext cx="7772400" cy="114300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s-CL" sz="2800" b="1" dirty="0" smtClean="0">
                <a:latin typeface="+mn-lt"/>
              </a:rPr>
              <a:t>Descripción del Establecimiento </a:t>
            </a:r>
            <a:r>
              <a:rPr lang="es-CL" sz="2400" dirty="0" smtClean="0"/>
              <a:t/>
            </a:r>
            <a:br>
              <a:rPr lang="es-CL" sz="2400" dirty="0" smtClean="0"/>
            </a:br>
            <a:endParaRPr lang="es-CL" sz="2400" dirty="0">
              <a:latin typeface="+mn-lt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316888890"/>
              </p:ext>
            </p:extLst>
          </p:nvPr>
        </p:nvGraphicFramePr>
        <p:xfrm>
          <a:off x="251520" y="692696"/>
          <a:ext cx="8784976" cy="6072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7343"/>
                <a:gridCol w="5167633"/>
              </a:tblGrid>
              <a:tr h="3751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dirty="0" smtClean="0">
                          <a:latin typeface="Calibri" pitchFamily="34" charset="0"/>
                          <a:cs typeface="Calibri" pitchFamily="34" charset="0"/>
                        </a:rPr>
                        <a:t>Sostenedor: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400" dirty="0" smtClean="0">
                          <a:latin typeface="Calibri" pitchFamily="34" charset="0"/>
                          <a:cs typeface="Calibri" pitchFamily="34" charset="0"/>
                        </a:rPr>
                        <a:t>Ilustre Municipalidad de la Cisterna </a:t>
                      </a:r>
                      <a:endParaRPr lang="es-CL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5142">
                <a:tc>
                  <a:txBody>
                    <a:bodyPr/>
                    <a:lstStyle/>
                    <a:p>
                      <a:r>
                        <a:rPr lang="es-CL" sz="1400" dirty="0" smtClean="0">
                          <a:latin typeface="Calibri" pitchFamily="34" charset="0"/>
                          <a:cs typeface="Calibri" pitchFamily="34" charset="0"/>
                        </a:rPr>
                        <a:t>Jefe de Departamento de Educación:</a:t>
                      </a:r>
                      <a:endParaRPr lang="es-CL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400" dirty="0" smtClean="0">
                          <a:latin typeface="Calibri" pitchFamily="34" charset="0"/>
                          <a:cs typeface="Calibri" pitchFamily="34" charset="0"/>
                        </a:rPr>
                        <a:t>Ramón Figueroa Figueroa</a:t>
                      </a:r>
                      <a:endParaRPr lang="es-CL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51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dirty="0" smtClean="0">
                          <a:latin typeface="Calibri" pitchFamily="34" charset="0"/>
                          <a:cs typeface="Calibri" pitchFamily="34" charset="0"/>
                        </a:rPr>
                        <a:t>Director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400" dirty="0" smtClean="0">
                          <a:latin typeface="Calibri" pitchFamily="34" charset="0"/>
                          <a:cs typeface="Calibri" pitchFamily="34" charset="0"/>
                        </a:rPr>
                        <a:t>Alicia Santibáñez</a:t>
                      </a:r>
                      <a:r>
                        <a:rPr lang="es-CL" sz="1400" baseline="0" dirty="0" smtClean="0">
                          <a:latin typeface="Calibri" pitchFamily="34" charset="0"/>
                          <a:cs typeface="Calibri" pitchFamily="34" charset="0"/>
                        </a:rPr>
                        <a:t> Arcos</a:t>
                      </a:r>
                      <a:endParaRPr lang="es-CL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5142">
                <a:tc>
                  <a:txBody>
                    <a:bodyPr/>
                    <a:lstStyle/>
                    <a:p>
                      <a:r>
                        <a:rPr lang="es-CL" sz="1400" dirty="0" smtClean="0">
                          <a:latin typeface="Calibri" pitchFamily="34" charset="0"/>
                          <a:cs typeface="Calibri" pitchFamily="34" charset="0"/>
                        </a:rPr>
                        <a:t>Inspector</a:t>
                      </a:r>
                      <a:r>
                        <a:rPr lang="es-CL" sz="1400" baseline="0" dirty="0" smtClean="0">
                          <a:latin typeface="Calibri" pitchFamily="34" charset="0"/>
                          <a:cs typeface="Calibri" pitchFamily="34" charset="0"/>
                        </a:rPr>
                        <a:t> General</a:t>
                      </a:r>
                      <a:endParaRPr lang="es-CL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400" dirty="0" smtClean="0">
                          <a:latin typeface="Calibri" pitchFamily="34" charset="0"/>
                          <a:cs typeface="Calibri" pitchFamily="34" charset="0"/>
                        </a:rPr>
                        <a:t>Pedro Sanhueza</a:t>
                      </a:r>
                      <a:r>
                        <a:rPr lang="es-CL" sz="1400" baseline="0" dirty="0" smtClean="0">
                          <a:latin typeface="Calibri" pitchFamily="34" charset="0"/>
                          <a:cs typeface="Calibri" pitchFamily="34" charset="0"/>
                        </a:rPr>
                        <a:t> Catalán </a:t>
                      </a:r>
                      <a:endParaRPr lang="es-CL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480607">
                <a:tc>
                  <a:txBody>
                    <a:bodyPr/>
                    <a:lstStyle/>
                    <a:p>
                      <a:r>
                        <a:rPr lang="es-CL" sz="1400" dirty="0" smtClean="0">
                          <a:latin typeface="Calibri" pitchFamily="34" charset="0"/>
                          <a:cs typeface="Calibri" pitchFamily="34" charset="0"/>
                        </a:rPr>
                        <a:t>Jefes</a:t>
                      </a:r>
                      <a:r>
                        <a:rPr lang="es-CL" sz="1400" baseline="0" dirty="0" smtClean="0">
                          <a:latin typeface="Calibri" pitchFamily="34" charset="0"/>
                          <a:cs typeface="Calibri" pitchFamily="34" charset="0"/>
                        </a:rPr>
                        <a:t> Técnicos</a:t>
                      </a:r>
                      <a:endParaRPr lang="es-CL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dirty="0" smtClean="0">
                          <a:latin typeface="Calibri" pitchFamily="34" charset="0"/>
                          <a:cs typeface="Calibri" pitchFamily="34" charset="0"/>
                        </a:rPr>
                        <a:t>Rosa García Funiel – Jacqueline Muñoz Abarca</a:t>
                      </a:r>
                    </a:p>
                  </a:txBody>
                  <a:tcPr/>
                </a:tc>
              </a:tr>
              <a:tr h="375142">
                <a:tc>
                  <a:txBody>
                    <a:bodyPr/>
                    <a:lstStyle/>
                    <a:p>
                      <a:r>
                        <a:rPr lang="es-CL" sz="1400" dirty="0" smtClean="0">
                          <a:latin typeface="Calibri" pitchFamily="34" charset="0"/>
                          <a:cs typeface="Calibri" pitchFamily="34" charset="0"/>
                        </a:rPr>
                        <a:t>Orientadoras </a:t>
                      </a:r>
                      <a:endParaRPr lang="es-CL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400" dirty="0" smtClean="0">
                          <a:latin typeface="Calibri" pitchFamily="34" charset="0"/>
                          <a:cs typeface="Calibri" pitchFamily="34" charset="0"/>
                        </a:rPr>
                        <a:t>Daniela Venegas   Fonsea – Solange  Burgos Misle</a:t>
                      </a:r>
                      <a:endParaRPr lang="es-CL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5142">
                <a:tc>
                  <a:txBody>
                    <a:bodyPr/>
                    <a:lstStyle/>
                    <a:p>
                      <a:r>
                        <a:rPr lang="es-CL" sz="1400" baseline="0" dirty="0" smtClean="0">
                          <a:latin typeface="Calibri" pitchFamily="34" charset="0"/>
                          <a:cs typeface="Calibri" pitchFamily="34" charset="0"/>
                        </a:rPr>
                        <a:t>Jefe de la Unidad de Producción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400" dirty="0" smtClean="0">
                          <a:latin typeface="Calibri" pitchFamily="34" charset="0"/>
                          <a:cs typeface="Calibri" pitchFamily="34" charset="0"/>
                        </a:rPr>
                        <a:t>María José</a:t>
                      </a:r>
                      <a:r>
                        <a:rPr lang="es-CL" sz="1400" baseline="0" dirty="0" smtClean="0">
                          <a:latin typeface="Calibri" pitchFamily="34" charset="0"/>
                          <a:cs typeface="Calibri" pitchFamily="34" charset="0"/>
                        </a:rPr>
                        <a:t> Rojas   Valdenegro </a:t>
                      </a:r>
                      <a:endParaRPr lang="es-CL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1219211">
                <a:tc>
                  <a:txBody>
                    <a:bodyPr/>
                    <a:lstStyle/>
                    <a:p>
                      <a:r>
                        <a:rPr lang="es-CL" sz="1400" baseline="0" dirty="0" smtClean="0">
                          <a:latin typeface="Calibri" pitchFamily="34" charset="0"/>
                          <a:cs typeface="Calibri" pitchFamily="34" charset="0"/>
                        </a:rPr>
                        <a:t>Jefes de Especialidad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400" dirty="0" smtClean="0">
                          <a:latin typeface="Calibri" pitchFamily="34" charset="0"/>
                          <a:cs typeface="Calibri" pitchFamily="34" charset="0"/>
                        </a:rPr>
                        <a:t>Administración  :</a:t>
                      </a:r>
                      <a:r>
                        <a:rPr lang="es-CL" sz="1400" baseline="0" dirty="0" smtClean="0">
                          <a:latin typeface="Calibri" pitchFamily="34" charset="0"/>
                          <a:cs typeface="Calibri" pitchFamily="34" charset="0"/>
                        </a:rPr>
                        <a:t> Ana María Silva </a:t>
                      </a:r>
                      <a:r>
                        <a:rPr lang="es-CL" sz="1400" dirty="0" smtClean="0">
                          <a:latin typeface="Calibri" pitchFamily="34" charset="0"/>
                          <a:cs typeface="Calibri" pitchFamily="34" charset="0"/>
                        </a:rPr>
                        <a:t> Pérez</a:t>
                      </a:r>
                    </a:p>
                    <a:p>
                      <a:r>
                        <a:rPr lang="es-CL" sz="1400" dirty="0" smtClean="0">
                          <a:latin typeface="Calibri" pitchFamily="34" charset="0"/>
                          <a:cs typeface="Calibri" pitchFamily="34" charset="0"/>
                        </a:rPr>
                        <a:t>Telecomunicaciones : Maribel Soto-A</a:t>
                      </a:r>
                      <a:r>
                        <a:rPr lang="es-CL" sz="1400" baseline="0" dirty="0" smtClean="0">
                          <a:latin typeface="Calibri" pitchFamily="34" charset="0"/>
                          <a:cs typeface="Calibri" pitchFamily="34" charset="0"/>
                        </a:rPr>
                        <a:t>guilar  Parra</a:t>
                      </a:r>
                      <a:endParaRPr lang="es-CL" sz="1400" dirty="0" smtClean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r>
                        <a:rPr lang="es-CL" sz="1400" dirty="0" smtClean="0">
                          <a:latin typeface="Calibri" pitchFamily="34" charset="0"/>
                          <a:cs typeface="Calibri" pitchFamily="34" charset="0"/>
                        </a:rPr>
                        <a:t>Química :</a:t>
                      </a:r>
                      <a:r>
                        <a:rPr lang="es-CL" sz="1400" baseline="0" dirty="0" smtClean="0">
                          <a:latin typeface="Calibri" pitchFamily="34" charset="0"/>
                          <a:cs typeface="Calibri" pitchFamily="34" charset="0"/>
                        </a:rPr>
                        <a:t> Luz Avaria Avaria </a:t>
                      </a:r>
                    </a:p>
                    <a:p>
                      <a:r>
                        <a:rPr lang="es-CL" sz="1400" baseline="0" dirty="0" smtClean="0">
                          <a:latin typeface="Calibri" pitchFamily="34" charset="0"/>
                          <a:cs typeface="Calibri" pitchFamily="34" charset="0"/>
                        </a:rPr>
                        <a:t>Electrónica : </a:t>
                      </a:r>
                      <a:r>
                        <a:rPr lang="es-CL" sz="1400" dirty="0" smtClean="0">
                          <a:latin typeface="Calibri" pitchFamily="34" charset="0"/>
                          <a:cs typeface="Calibri" pitchFamily="34" charset="0"/>
                        </a:rPr>
                        <a:t>Raúl Cáceres   Cubillos</a:t>
                      </a:r>
                      <a:endParaRPr lang="es-CL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5142">
                <a:tc>
                  <a:txBody>
                    <a:bodyPr/>
                    <a:lstStyle/>
                    <a:p>
                      <a:r>
                        <a:rPr lang="es-CL" sz="1400" baseline="0" dirty="0" smtClean="0">
                          <a:latin typeface="Calibri" pitchFamily="34" charset="0"/>
                          <a:cs typeface="Calibri" pitchFamily="34" charset="0"/>
                        </a:rPr>
                        <a:t>Gestión  de   compras   Chile Compras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400" dirty="0" smtClean="0">
                          <a:latin typeface="Calibri" pitchFamily="34" charset="0"/>
                          <a:cs typeface="Calibri" pitchFamily="34" charset="0"/>
                        </a:rPr>
                        <a:t>Ricardo    Oyarzún    Rojas</a:t>
                      </a:r>
                      <a:endParaRPr lang="es-CL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5142">
                <a:tc>
                  <a:txBody>
                    <a:bodyPr/>
                    <a:lstStyle/>
                    <a:p>
                      <a:r>
                        <a:rPr lang="es-CL" sz="1400" baseline="0" dirty="0" smtClean="0">
                          <a:latin typeface="Calibri" pitchFamily="34" charset="0"/>
                          <a:cs typeface="Calibri" pitchFamily="34" charset="0"/>
                        </a:rPr>
                        <a:t>Coordinadora P.I.E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400" dirty="0" smtClean="0">
                          <a:latin typeface="Calibri" pitchFamily="34" charset="0"/>
                          <a:cs typeface="Calibri" pitchFamily="34" charset="0"/>
                        </a:rPr>
                        <a:t>Lía</a:t>
                      </a:r>
                      <a:r>
                        <a:rPr lang="es-CL" sz="1400" baseline="0" dirty="0" smtClean="0">
                          <a:latin typeface="Calibri" pitchFamily="34" charset="0"/>
                          <a:cs typeface="Calibri" pitchFamily="34" charset="0"/>
                        </a:rPr>
                        <a:t>   Vera   Muñoz</a:t>
                      </a:r>
                      <a:endParaRPr lang="es-CL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5142">
                <a:tc>
                  <a:txBody>
                    <a:bodyPr/>
                    <a:lstStyle/>
                    <a:p>
                      <a:r>
                        <a:rPr lang="es-CL" sz="1400" baseline="0" dirty="0" smtClean="0">
                          <a:latin typeface="Calibri" pitchFamily="34" charset="0"/>
                          <a:cs typeface="Calibri" pitchFamily="34" charset="0"/>
                        </a:rPr>
                        <a:t>Funcionarios   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400" dirty="0" smtClean="0">
                          <a:latin typeface="Calibri" pitchFamily="34" charset="0"/>
                          <a:cs typeface="Calibri" pitchFamily="34" charset="0"/>
                        </a:rPr>
                        <a:t>Docentes</a:t>
                      </a:r>
                      <a:r>
                        <a:rPr lang="es-CL" sz="1400" baseline="0" dirty="0" smtClean="0">
                          <a:latin typeface="Calibri" pitchFamily="34" charset="0"/>
                          <a:cs typeface="Calibri" pitchFamily="34" charset="0"/>
                        </a:rPr>
                        <a:t>   : 59       </a:t>
                      </a:r>
                    </a:p>
                    <a:p>
                      <a:r>
                        <a:rPr lang="es-CL" sz="1400" baseline="0" dirty="0" smtClean="0">
                          <a:latin typeface="Calibri" pitchFamily="34" charset="0"/>
                          <a:cs typeface="Calibri" pitchFamily="34" charset="0"/>
                        </a:rPr>
                        <a:t>Asistentes  :  24</a:t>
                      </a:r>
                    </a:p>
                    <a:p>
                      <a:r>
                        <a:rPr lang="es-CL" sz="1400" baseline="0" dirty="0" smtClean="0">
                          <a:latin typeface="Calibri" pitchFamily="34" charset="0"/>
                          <a:cs typeface="Calibri" pitchFamily="34" charset="0"/>
                        </a:rPr>
                        <a:t>PIE            :  14</a:t>
                      </a:r>
                    </a:p>
                    <a:p>
                      <a:r>
                        <a:rPr lang="es-CL" sz="1400" baseline="0" dirty="0" smtClean="0">
                          <a:latin typeface="Calibri" pitchFamily="34" charset="0"/>
                          <a:cs typeface="Calibri" pitchFamily="34" charset="0"/>
                        </a:rPr>
                        <a:t>Ley  SEP    :  9</a:t>
                      </a:r>
                    </a:p>
                    <a:p>
                      <a:r>
                        <a:rPr lang="es-CL" sz="1400" baseline="0" dirty="0" smtClean="0">
                          <a:latin typeface="Calibri" pitchFamily="34" charset="0"/>
                          <a:cs typeface="Calibri" pitchFamily="34" charset="0"/>
                        </a:rPr>
                        <a:t>Talleristas  y  coordinación  :  24</a:t>
                      </a:r>
                    </a:p>
                    <a:p>
                      <a:r>
                        <a:rPr lang="es-CL" sz="1400" baseline="0" dirty="0" smtClean="0">
                          <a:latin typeface="Calibri" pitchFamily="34" charset="0"/>
                          <a:cs typeface="Calibri" pitchFamily="34" charset="0"/>
                        </a:rPr>
                        <a:t>Manipuladoras  JUNAEB     :   6</a:t>
                      </a:r>
                      <a:endParaRPr lang="es-CL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536" y="116632"/>
            <a:ext cx="714380" cy="509740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74573" y="260648"/>
            <a:ext cx="557867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20170828_1316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4783" y="1000108"/>
            <a:ext cx="4095779" cy="2714644"/>
          </a:xfrm>
          <a:prstGeom prst="rect">
            <a:avLst/>
          </a:prstGeom>
        </p:spPr>
      </p:pic>
      <p:pic>
        <p:nvPicPr>
          <p:cNvPr id="4" name="3 Imagen" descr="20170828_1316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4783" y="3857628"/>
            <a:ext cx="4095779" cy="2714643"/>
          </a:xfrm>
          <a:prstGeom prst="rect">
            <a:avLst/>
          </a:prstGeom>
        </p:spPr>
      </p:pic>
      <p:pic>
        <p:nvPicPr>
          <p:cNvPr id="6" name="5 Imagen" descr="20170830_1248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3859206"/>
            <a:ext cx="4124506" cy="2734612"/>
          </a:xfrm>
          <a:prstGeom prst="rect">
            <a:avLst/>
          </a:prstGeom>
        </p:spPr>
      </p:pic>
      <p:pic>
        <p:nvPicPr>
          <p:cNvPr id="7" name="6 Imagen" descr="20170830_1249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983537"/>
            <a:ext cx="4124506" cy="2732136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1785918" y="64291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2016</a:t>
            </a:r>
            <a:endParaRPr lang="es-CL" dirty="0"/>
          </a:p>
        </p:txBody>
      </p:sp>
      <p:sp>
        <p:nvSpPr>
          <p:cNvPr id="9" name="8 CuadroTexto"/>
          <p:cNvSpPr txBox="1"/>
          <p:nvPr/>
        </p:nvSpPr>
        <p:spPr>
          <a:xfrm>
            <a:off x="6357950" y="64291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2017</a:t>
            </a:r>
            <a:endParaRPr lang="es-CL" dirty="0"/>
          </a:p>
        </p:txBody>
      </p:sp>
      <p:sp>
        <p:nvSpPr>
          <p:cNvPr id="10" name="9 Rectángulo"/>
          <p:cNvSpPr/>
          <p:nvPr/>
        </p:nvSpPr>
        <p:spPr>
          <a:xfrm>
            <a:off x="2539606" y="357166"/>
            <a:ext cx="35371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2000" dirty="0" smtClean="0">
                <a:latin typeface="Calibri" pitchFamily="34" charset="0"/>
                <a:cs typeface="Calibri" pitchFamily="34" charset="0"/>
              </a:rPr>
              <a:t>Mejoramiento de  Áreas Verdes</a:t>
            </a:r>
            <a:endParaRPr lang="es-CL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10 Imagen" descr="LA CISTERNA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12" name="11 Imagen" descr="insignia LCyT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52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20180327_100551.jpg"/>
          <p:cNvPicPr>
            <a:picLocks noChangeAspect="1"/>
          </p:cNvPicPr>
          <p:nvPr/>
        </p:nvPicPr>
        <p:blipFill>
          <a:blip r:embed="rId2" cstate="print"/>
          <a:srcRect t="15831"/>
          <a:stretch>
            <a:fillRect/>
          </a:stretch>
        </p:blipFill>
        <p:spPr>
          <a:xfrm>
            <a:off x="4636314" y="1000108"/>
            <a:ext cx="4009832" cy="2707520"/>
          </a:xfrm>
          <a:prstGeom prst="rect">
            <a:avLst/>
          </a:prstGeom>
        </p:spPr>
      </p:pic>
      <p:pic>
        <p:nvPicPr>
          <p:cNvPr id="3" name="2 Imagen" descr="IMG_20180327_100816.jpg"/>
          <p:cNvPicPr>
            <a:picLocks noChangeAspect="1"/>
          </p:cNvPicPr>
          <p:nvPr/>
        </p:nvPicPr>
        <p:blipFill>
          <a:blip r:embed="rId3" cstate="print"/>
          <a:srcRect t="23483" r="14307"/>
          <a:stretch>
            <a:fillRect/>
          </a:stretch>
        </p:blipFill>
        <p:spPr>
          <a:xfrm>
            <a:off x="4636314" y="3857628"/>
            <a:ext cx="4007652" cy="2714644"/>
          </a:xfrm>
          <a:prstGeom prst="rect">
            <a:avLst/>
          </a:prstGeom>
        </p:spPr>
      </p:pic>
      <p:pic>
        <p:nvPicPr>
          <p:cNvPr id="4" name="3 Imagen" descr="20151125_114132.jpg"/>
          <p:cNvPicPr>
            <a:picLocks noChangeAspect="1"/>
          </p:cNvPicPr>
          <p:nvPr/>
        </p:nvPicPr>
        <p:blipFill>
          <a:blip r:embed="rId4" cstate="print">
            <a:lum bright="20000"/>
          </a:blip>
          <a:stretch>
            <a:fillRect/>
          </a:stretch>
        </p:blipFill>
        <p:spPr>
          <a:xfrm>
            <a:off x="428596" y="1007232"/>
            <a:ext cx="4071966" cy="2707520"/>
          </a:xfrm>
          <a:prstGeom prst="rect">
            <a:avLst/>
          </a:prstGeom>
        </p:spPr>
      </p:pic>
      <p:pic>
        <p:nvPicPr>
          <p:cNvPr id="5" name="4 Imagen" descr="20151125_114149.jpg"/>
          <p:cNvPicPr>
            <a:picLocks noChangeAspect="1"/>
          </p:cNvPicPr>
          <p:nvPr/>
        </p:nvPicPr>
        <p:blipFill>
          <a:blip r:embed="rId5" cstate="print">
            <a:lum bright="20000"/>
          </a:blip>
          <a:srcRect t="32500" r="30067"/>
          <a:stretch>
            <a:fillRect/>
          </a:stretch>
        </p:blipFill>
        <p:spPr>
          <a:xfrm>
            <a:off x="428596" y="3864752"/>
            <a:ext cx="4071966" cy="2707520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918820" y="214290"/>
            <a:ext cx="4802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dirty="0" smtClean="0">
                <a:latin typeface="Calibri" pitchFamily="34" charset="0"/>
                <a:cs typeface="Calibri" pitchFamily="34" charset="0"/>
              </a:rPr>
              <a:t>Adquisiciones  de Casilleros para Mejoramiento</a:t>
            </a:r>
            <a:endParaRPr lang="es-CL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061869" y="70221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2016</a:t>
            </a:r>
            <a:endParaRPr lang="es-CL" dirty="0"/>
          </a:p>
        </p:txBody>
      </p:sp>
      <p:sp>
        <p:nvSpPr>
          <p:cNvPr id="8" name="7 CuadroTexto"/>
          <p:cNvSpPr txBox="1"/>
          <p:nvPr/>
        </p:nvSpPr>
        <p:spPr>
          <a:xfrm>
            <a:off x="6215074" y="71435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2017</a:t>
            </a:r>
            <a:endParaRPr lang="es-CL" dirty="0"/>
          </a:p>
        </p:txBody>
      </p:sp>
      <p:pic>
        <p:nvPicPr>
          <p:cNvPr id="9" name="8 Imagen" descr="LA CISTERNA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10" name="9 Imagen" descr="insignia LCyT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115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20170726_1454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001610"/>
            <a:ext cx="3876018" cy="2713142"/>
          </a:xfrm>
          <a:prstGeom prst="rect">
            <a:avLst/>
          </a:prstGeom>
        </p:spPr>
      </p:pic>
      <p:pic>
        <p:nvPicPr>
          <p:cNvPr id="7" name="6 Imagen" descr="20170726_145544.jpg"/>
          <p:cNvPicPr>
            <a:picLocks noChangeAspect="1"/>
          </p:cNvPicPr>
          <p:nvPr/>
        </p:nvPicPr>
        <p:blipFill>
          <a:blip r:embed="rId3" cstate="print"/>
          <a:srcRect l="23816" t="33333" r="18972" b="10256"/>
          <a:stretch>
            <a:fillRect/>
          </a:stretch>
        </p:blipFill>
        <p:spPr>
          <a:xfrm>
            <a:off x="444606" y="3857627"/>
            <a:ext cx="3841642" cy="2819973"/>
          </a:xfrm>
          <a:prstGeom prst="rect">
            <a:avLst/>
          </a:prstGeom>
        </p:spPr>
      </p:pic>
      <p:pic>
        <p:nvPicPr>
          <p:cNvPr id="8" name="7 Imagen" descr="20180327_132630.jpg"/>
          <p:cNvPicPr>
            <a:picLocks noChangeAspect="1"/>
          </p:cNvPicPr>
          <p:nvPr/>
        </p:nvPicPr>
        <p:blipFill>
          <a:blip r:embed="rId4" cstate="print"/>
          <a:srcRect r="39835" b="39600"/>
          <a:stretch>
            <a:fillRect/>
          </a:stretch>
        </p:blipFill>
        <p:spPr>
          <a:xfrm>
            <a:off x="4860822" y="3857132"/>
            <a:ext cx="3926020" cy="2786578"/>
          </a:xfrm>
          <a:prstGeom prst="rect">
            <a:avLst/>
          </a:prstGeom>
        </p:spPr>
      </p:pic>
      <p:pic>
        <p:nvPicPr>
          <p:cNvPr id="9" name="8 Imagen" descr="20180327_1326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822" y="1000108"/>
            <a:ext cx="3913210" cy="2694244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1785918" y="64291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2016</a:t>
            </a:r>
            <a:endParaRPr lang="es-CL" dirty="0"/>
          </a:p>
        </p:txBody>
      </p:sp>
      <p:sp>
        <p:nvSpPr>
          <p:cNvPr id="11" name="10 CuadroTexto"/>
          <p:cNvSpPr txBox="1"/>
          <p:nvPr/>
        </p:nvSpPr>
        <p:spPr>
          <a:xfrm>
            <a:off x="6572264" y="64291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2017</a:t>
            </a:r>
            <a:endParaRPr lang="es-CL" dirty="0"/>
          </a:p>
        </p:txBody>
      </p:sp>
      <p:sp>
        <p:nvSpPr>
          <p:cNvPr id="12" name="11 Rectángulo"/>
          <p:cNvSpPr/>
          <p:nvPr/>
        </p:nvSpPr>
        <p:spPr>
          <a:xfrm>
            <a:off x="1606622" y="142852"/>
            <a:ext cx="61602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2000" dirty="0" smtClean="0">
                <a:latin typeface="Calibri" pitchFamily="34" charset="0"/>
                <a:cs typeface="Calibri" pitchFamily="34" charset="0"/>
              </a:rPr>
              <a:t>Mejoramiento de iluminación y estructuras del Gimnasio,</a:t>
            </a:r>
          </a:p>
          <a:p>
            <a:pPr algn="ctr"/>
            <a:r>
              <a:rPr lang="es-CL" sz="2000" dirty="0" smtClean="0">
                <a:latin typeface="Calibri" pitchFamily="34" charset="0"/>
                <a:cs typeface="Calibri" pitchFamily="34" charset="0"/>
              </a:rPr>
              <a:t>control de palomas</a:t>
            </a:r>
            <a:endParaRPr lang="es-CL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12 Imagen" descr="LA CISTERNA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14" name="13 Imagen" descr="insignia LCyT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675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IMG-20180327-WA00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857629"/>
            <a:ext cx="4286248" cy="2714621"/>
          </a:xfrm>
          <a:prstGeom prst="rect">
            <a:avLst/>
          </a:prstGeom>
        </p:spPr>
      </p:pic>
      <p:pic>
        <p:nvPicPr>
          <p:cNvPr id="5" name="4 Imagen" descr="IMG-20180327-WA00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983555"/>
            <a:ext cx="4286280" cy="2731197"/>
          </a:xfrm>
          <a:prstGeom prst="rect">
            <a:avLst/>
          </a:prstGeom>
        </p:spPr>
      </p:pic>
      <p:pic>
        <p:nvPicPr>
          <p:cNvPr id="6" name="5 Imagen" descr="IMG-20180327-WA001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3857629"/>
            <a:ext cx="4071966" cy="2714643"/>
          </a:xfrm>
          <a:prstGeom prst="rect">
            <a:avLst/>
          </a:prstGeom>
        </p:spPr>
      </p:pic>
      <p:pic>
        <p:nvPicPr>
          <p:cNvPr id="7" name="6 Imagen" descr="IMG-20180327-WA001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58" y="1000131"/>
            <a:ext cx="4071966" cy="2714621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1785918" y="64291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2016</a:t>
            </a:r>
            <a:endParaRPr lang="es-CL" dirty="0"/>
          </a:p>
        </p:txBody>
      </p:sp>
      <p:sp>
        <p:nvSpPr>
          <p:cNvPr id="9" name="8 CuadroTexto"/>
          <p:cNvSpPr txBox="1"/>
          <p:nvPr/>
        </p:nvSpPr>
        <p:spPr>
          <a:xfrm>
            <a:off x="6357950" y="63077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2017</a:t>
            </a:r>
            <a:endParaRPr lang="es-CL" dirty="0"/>
          </a:p>
        </p:txBody>
      </p:sp>
      <p:sp>
        <p:nvSpPr>
          <p:cNvPr id="10" name="9 Rectángulo"/>
          <p:cNvSpPr/>
          <p:nvPr/>
        </p:nvSpPr>
        <p:spPr>
          <a:xfrm>
            <a:off x="1357290" y="142852"/>
            <a:ext cx="63013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dirty="0" smtClean="0">
                <a:latin typeface="Calibri" pitchFamily="34" charset="0"/>
                <a:cs typeface="Calibri" pitchFamily="34" charset="0"/>
              </a:rPr>
              <a:t>Mejoramiento de Multicancha en el tratamiento y re encarpetado</a:t>
            </a:r>
          </a:p>
          <a:p>
            <a:pPr algn="ctr"/>
            <a:r>
              <a:rPr lang="es-CL" dirty="0" smtClean="0">
                <a:latin typeface="Calibri" pitchFamily="34" charset="0"/>
                <a:cs typeface="Calibri" pitchFamily="34" charset="0"/>
              </a:rPr>
              <a:t>Pintura y Demarcación de las Áreas.</a:t>
            </a:r>
            <a:endParaRPr lang="es-CL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10 Imagen" descr="LA CISTERNA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12" name="11 Imagen" descr="insignia LCyT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954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2133307" y="71435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2016</a:t>
            </a:r>
            <a:endParaRPr lang="es-CL" dirty="0"/>
          </a:p>
        </p:txBody>
      </p:sp>
      <p:sp>
        <p:nvSpPr>
          <p:cNvPr id="10" name="9 CuadroTexto"/>
          <p:cNvSpPr txBox="1"/>
          <p:nvPr/>
        </p:nvSpPr>
        <p:spPr>
          <a:xfrm>
            <a:off x="6215074" y="71435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2017</a:t>
            </a:r>
            <a:endParaRPr lang="es-CL" dirty="0"/>
          </a:p>
        </p:txBody>
      </p:sp>
      <p:sp>
        <p:nvSpPr>
          <p:cNvPr id="11" name="10 CuadroTexto"/>
          <p:cNvSpPr txBox="1"/>
          <p:nvPr/>
        </p:nvSpPr>
        <p:spPr>
          <a:xfrm>
            <a:off x="142844" y="142852"/>
            <a:ext cx="4857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latin typeface="Calibri" pitchFamily="34" charset="0"/>
                <a:cs typeface="Calibri" pitchFamily="34" charset="0"/>
              </a:rPr>
              <a:t>Baños  de alumnos </a:t>
            </a:r>
          </a:p>
          <a:p>
            <a:pPr algn="ctr"/>
            <a:r>
              <a:rPr lang="es-CL" dirty="0" smtClean="0">
                <a:latin typeface="Calibri" pitchFamily="34" charset="0"/>
                <a:cs typeface="Calibri" pitchFamily="34" charset="0"/>
              </a:rPr>
              <a:t>con fugas de aguas servidas </a:t>
            </a:r>
            <a:endParaRPr lang="es-CL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643438" y="345024"/>
            <a:ext cx="427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>
                <a:latin typeface="Calibri" pitchFamily="34" charset="0"/>
                <a:cs typeface="Calibri" pitchFamily="34" charset="0"/>
              </a:rPr>
              <a:t>Reparación de fugas, pinturas, sanitización</a:t>
            </a:r>
            <a:r>
              <a:rPr lang="es-CL" dirty="0" smtClean="0"/>
              <a:t>. </a:t>
            </a:r>
            <a:endParaRPr lang="es-CL" dirty="0"/>
          </a:p>
        </p:txBody>
      </p:sp>
      <p:pic>
        <p:nvPicPr>
          <p:cNvPr id="13" name="12 Imagen" descr="IMG_0655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357158" y="1071570"/>
            <a:ext cx="4071966" cy="2714620"/>
          </a:xfrm>
          <a:prstGeom prst="rect">
            <a:avLst/>
          </a:prstGeom>
        </p:spPr>
      </p:pic>
      <p:pic>
        <p:nvPicPr>
          <p:cNvPr id="14" name="13 Imagen" descr="IMG_0656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tretch>
            <a:fillRect/>
          </a:stretch>
        </p:blipFill>
        <p:spPr>
          <a:xfrm>
            <a:off x="357158" y="3929066"/>
            <a:ext cx="4143403" cy="2714620"/>
          </a:xfrm>
          <a:prstGeom prst="rect">
            <a:avLst/>
          </a:prstGeom>
        </p:spPr>
      </p:pic>
      <p:pic>
        <p:nvPicPr>
          <p:cNvPr id="15" name="14 Imagen" descr="IMG-20180327-WA002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38" y="1071546"/>
            <a:ext cx="4179123" cy="550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668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42960"/>
            <a:ext cx="8636102" cy="5357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CuadroTexto"/>
          <p:cNvSpPr txBox="1"/>
          <p:nvPr/>
        </p:nvSpPr>
        <p:spPr>
          <a:xfrm>
            <a:off x="1714480" y="353777"/>
            <a:ext cx="60479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dirty="0" smtClean="0">
                <a:latin typeface="Calibri" pitchFamily="34" charset="0"/>
                <a:cs typeface="Calibri" pitchFamily="34" charset="0"/>
              </a:rPr>
              <a:t>Mejoramiento del Equipo de Sonido</a:t>
            </a:r>
          </a:p>
          <a:p>
            <a:pPr algn="ctr"/>
            <a:r>
              <a:rPr lang="es-CL" dirty="0" smtClean="0">
                <a:latin typeface="Calibri" pitchFamily="34" charset="0"/>
                <a:cs typeface="Calibri" pitchFamily="34" charset="0"/>
              </a:rPr>
              <a:t>del Establecimiento e Implementación para Radio Escolar 2017</a:t>
            </a:r>
            <a:endParaRPr lang="es-CL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4 Imagen" descr="LA CISTERN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6" name="5 Imagen" descr="insignia LCyT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654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180315_134851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rcRect l="10771" r="28723"/>
          <a:stretch>
            <a:fillRect/>
          </a:stretch>
        </p:blipFill>
        <p:spPr>
          <a:xfrm>
            <a:off x="4786314" y="1285860"/>
            <a:ext cx="4071966" cy="4714908"/>
          </a:xfrm>
          <a:prstGeom prst="rect">
            <a:avLst/>
          </a:prstGeom>
        </p:spPr>
      </p:pic>
      <p:pic>
        <p:nvPicPr>
          <p:cNvPr id="3" name="2 Imagen" descr="20180315_135922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rcRect l="17952" t="10639" r="19813"/>
          <a:stretch>
            <a:fillRect/>
          </a:stretch>
        </p:blipFill>
        <p:spPr>
          <a:xfrm>
            <a:off x="285720" y="1285860"/>
            <a:ext cx="4286280" cy="4714908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2143108" y="428604"/>
            <a:ext cx="54745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dirty="0" smtClean="0">
                <a:latin typeface="Calibri" pitchFamily="34" charset="0"/>
                <a:cs typeface="Calibri" pitchFamily="34" charset="0"/>
              </a:rPr>
              <a:t>Tecnologías</a:t>
            </a:r>
          </a:p>
          <a:p>
            <a:pPr algn="ctr"/>
            <a:r>
              <a:rPr lang="es-CL" dirty="0" smtClean="0">
                <a:latin typeface="Calibri" pitchFamily="34" charset="0"/>
                <a:cs typeface="Calibri" pitchFamily="34" charset="0"/>
              </a:rPr>
              <a:t>Adquisición de </a:t>
            </a:r>
            <a:r>
              <a:rPr lang="es-CL" dirty="0">
                <a:latin typeface="Calibri" pitchFamily="34" charset="0"/>
                <a:cs typeface="Calibri" pitchFamily="34" charset="0"/>
              </a:rPr>
              <a:t>P</a:t>
            </a:r>
            <a:r>
              <a:rPr lang="es-CL" dirty="0" smtClean="0">
                <a:latin typeface="Calibri" pitchFamily="34" charset="0"/>
                <a:cs typeface="Calibri" pitchFamily="34" charset="0"/>
              </a:rPr>
              <a:t>antallas Táctiles para Laboratorios 2017</a:t>
            </a:r>
            <a:endParaRPr lang="es-CL" dirty="0"/>
          </a:p>
        </p:txBody>
      </p:sp>
      <p:pic>
        <p:nvPicPr>
          <p:cNvPr id="5" name="4 Imagen" descr="LA CISTERNA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6" name="5 Imagen" descr="insignia LCyT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394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6418" t="21227" r="13433" b="15091"/>
          <a:stretch>
            <a:fillRect/>
          </a:stretch>
        </p:blipFill>
        <p:spPr bwMode="auto">
          <a:xfrm>
            <a:off x="428596" y="2000240"/>
            <a:ext cx="4000528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022564"/>
            <a:ext cx="4061142" cy="325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Rectángulo"/>
          <p:cNvSpPr/>
          <p:nvPr/>
        </p:nvSpPr>
        <p:spPr>
          <a:xfrm>
            <a:off x="2214546" y="714356"/>
            <a:ext cx="490114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s-CL" dirty="0" smtClean="0"/>
          </a:p>
          <a:p>
            <a:pPr algn="ctr"/>
            <a:r>
              <a:rPr lang="es-CL" dirty="0" smtClean="0">
                <a:latin typeface="Calibri" pitchFamily="34" charset="0"/>
                <a:cs typeface="Calibri" pitchFamily="34" charset="0"/>
              </a:rPr>
              <a:t>Adquisición Televisor Informativo y Mejoramiento </a:t>
            </a:r>
          </a:p>
          <a:p>
            <a:pPr algn="ctr"/>
            <a:r>
              <a:rPr lang="es-CL" dirty="0" smtClean="0">
                <a:latin typeface="Calibri" pitchFamily="34" charset="0"/>
                <a:cs typeface="Calibri" pitchFamily="34" charset="0"/>
              </a:rPr>
              <a:t>de Sillas para Biblioteca 2017</a:t>
            </a:r>
            <a:endParaRPr lang="es-CL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4 Imagen" descr="LA CISTERNA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6" name="5 Imagen" descr="insignia LCyT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277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licia Santibañez\Desktop\fotos cuenta publicaa 2018\fotos\20170817_1616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45" y="1357298"/>
            <a:ext cx="4095779" cy="4643470"/>
          </a:xfrm>
          <a:prstGeom prst="rect">
            <a:avLst/>
          </a:prstGeom>
          <a:noFill/>
        </p:spPr>
      </p:pic>
      <p:pic>
        <p:nvPicPr>
          <p:cNvPr id="7171" name="Picture 3" descr="C:\Users\Alicia Santibañez\Desktop\fotos cuenta publicaa 2018\fotos\20170817_1616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8187" y="1357298"/>
            <a:ext cx="4095779" cy="4643470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2467614" y="428604"/>
            <a:ext cx="46827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2000" dirty="0" smtClean="0">
                <a:latin typeface="Calibri" pitchFamily="34" charset="0"/>
                <a:cs typeface="Calibri" pitchFamily="34" charset="0"/>
              </a:rPr>
              <a:t>Tecnologías</a:t>
            </a:r>
          </a:p>
          <a:p>
            <a:pPr algn="ctr"/>
            <a:r>
              <a:rPr lang="es-CL" sz="2000" dirty="0" smtClean="0">
                <a:latin typeface="Calibri" pitchFamily="34" charset="0"/>
                <a:cs typeface="Calibri" pitchFamily="34" charset="0"/>
              </a:rPr>
              <a:t>Habilitación Lab. Sala 23 Multimedia  2017</a:t>
            </a:r>
            <a:endParaRPr lang="es-CL" dirty="0"/>
          </a:p>
        </p:txBody>
      </p:sp>
      <p:pic>
        <p:nvPicPr>
          <p:cNvPr id="6" name="5 Imagen" descr="LA CISTERNA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7" name="6 Imagen" descr="insignia LCyT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883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licia Santibañez\Desktop\fotos cuenta publicaa 2018\Nueva carpeta\IMG_20180327_110928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t="37143"/>
          <a:stretch>
            <a:fillRect/>
          </a:stretch>
        </p:blipFill>
        <p:spPr bwMode="auto">
          <a:xfrm>
            <a:off x="4714876" y="1500174"/>
            <a:ext cx="4000528" cy="4143405"/>
          </a:xfrm>
          <a:prstGeom prst="rect">
            <a:avLst/>
          </a:prstGeom>
          <a:noFill/>
        </p:spPr>
      </p:pic>
      <p:pic>
        <p:nvPicPr>
          <p:cNvPr id="8195" name="Picture 3" descr="C:\Users\Alicia Santibañez\Desktop\fotos cuenta publicaa 2018\Nueva carpeta\IMG_20180327_110948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t="37143"/>
          <a:stretch>
            <a:fillRect/>
          </a:stretch>
        </p:blipFill>
        <p:spPr bwMode="auto">
          <a:xfrm>
            <a:off x="428596" y="1500174"/>
            <a:ext cx="4000528" cy="4143404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2433791" y="428604"/>
            <a:ext cx="53470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2000" dirty="0" smtClean="0">
                <a:latin typeface="Calibri" pitchFamily="34" charset="0"/>
                <a:cs typeface="Calibri" pitchFamily="34" charset="0"/>
              </a:rPr>
              <a:t>Tecnologías</a:t>
            </a:r>
          </a:p>
          <a:p>
            <a:pPr algn="ctr"/>
            <a:r>
              <a:rPr lang="es-CL" sz="2000" dirty="0" smtClean="0">
                <a:latin typeface="Calibri" pitchFamily="34" charset="0"/>
                <a:cs typeface="Calibri" pitchFamily="34" charset="0"/>
              </a:rPr>
              <a:t>Habilitación Lab. Sala Taller  Administración 2017</a:t>
            </a:r>
            <a:endParaRPr lang="es-CL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4 Imagen" descr="LA CISTERNA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6" name="5 Imagen" descr="insignia LCyT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570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709098" y="231031"/>
            <a:ext cx="56329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b="1" dirty="0" smtClean="0">
                <a:latin typeface="Calibri" pitchFamily="34" charset="0"/>
                <a:cs typeface="Calibri" pitchFamily="34" charset="0"/>
              </a:rPr>
              <a:t>¿Quiénes   son  nuestros  estudiantes? </a:t>
            </a:r>
          </a:p>
          <a:p>
            <a:endParaRPr lang="es-CL" sz="20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es-CL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s-CL" sz="2000" b="1" dirty="0" smtClean="0">
                <a:latin typeface="Calibri" pitchFamily="34" charset="0"/>
                <a:cs typeface="Calibri" pitchFamily="34" charset="0"/>
              </a:rPr>
              <a:t>    Matrícula   a  marzo  del  2018  :  1.167   alumnos</a:t>
            </a: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79495252"/>
              </p:ext>
            </p:extLst>
          </p:nvPr>
        </p:nvGraphicFramePr>
        <p:xfrm>
          <a:off x="1835696" y="3479522"/>
          <a:ext cx="6781150" cy="14721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90575"/>
                <a:gridCol w="339057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PRIORITARIOS 2017</a:t>
                      </a:r>
                      <a:endParaRPr lang="es-CL" sz="1100" b="1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PRIORITARIOS 2018</a:t>
                      </a:r>
                      <a:endParaRPr lang="es-CL" sz="1100" b="1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DAMAS: 232</a:t>
                      </a:r>
                      <a:endParaRPr lang="es-CL" sz="1100" b="1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s-CL" sz="1100" b="1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DAMAS: 243</a:t>
                      </a:r>
                      <a:endParaRPr lang="es-CL" sz="1100" b="1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VARONES: 403</a:t>
                      </a:r>
                      <a:endParaRPr lang="es-CL" sz="1100" b="1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s-CL" sz="1100" b="1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VARONES: 426</a:t>
                      </a:r>
                      <a:endParaRPr lang="es-CL" sz="1100" b="1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Total</a:t>
                      </a:r>
                      <a:endParaRPr lang="es-CL" sz="1100" b="1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669</a:t>
                      </a:r>
                      <a:endParaRPr lang="es-CL" sz="1100" b="1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64355434"/>
              </p:ext>
            </p:extLst>
          </p:nvPr>
        </p:nvGraphicFramePr>
        <p:xfrm>
          <a:off x="1873004" y="1340768"/>
          <a:ext cx="7019476" cy="16942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09738"/>
                <a:gridCol w="3509738"/>
              </a:tblGrid>
              <a:tr h="2792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PREFERENTES 2017</a:t>
                      </a:r>
                      <a:endParaRPr lang="es-CL" sz="14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PREFERENTES 2018</a:t>
                      </a:r>
                      <a:endParaRPr lang="es-CL" sz="14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5678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DAMAS: 116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s-CL" sz="14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DAMAS: 142</a:t>
                      </a:r>
                      <a:endParaRPr lang="es-CL" sz="14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5678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VARONES: 198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s-CL" sz="14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VARONES: 246</a:t>
                      </a:r>
                      <a:endParaRPr lang="es-CL" sz="14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2792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Total</a:t>
                      </a:r>
                      <a:endParaRPr lang="es-CL" sz="14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388</a:t>
                      </a:r>
                      <a:endParaRPr lang="es-CL" sz="14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98605436"/>
              </p:ext>
            </p:extLst>
          </p:nvPr>
        </p:nvGraphicFramePr>
        <p:xfrm>
          <a:off x="1835696" y="5157192"/>
          <a:ext cx="6840760" cy="15121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20380"/>
                <a:gridCol w="3420380"/>
              </a:tblGrid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Total   Prioritarios  </a:t>
                      </a:r>
                      <a:endParaRPr lang="es-CL" sz="16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669</a:t>
                      </a:r>
                      <a:endParaRPr lang="es-CL" sz="16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Total   Preferentes</a:t>
                      </a:r>
                      <a:endParaRPr lang="es-CL" sz="16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388</a:t>
                      </a:r>
                      <a:endParaRPr lang="es-CL" sz="16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Total</a:t>
                      </a:r>
                      <a:endParaRPr lang="es-CL" sz="16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1.057     -    Porcentaje    :    90,57  %</a:t>
                      </a:r>
                      <a:endParaRPr lang="es-CL" sz="16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53662" y="3773651"/>
            <a:ext cx="158203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PRIORITARIOS</a:t>
            </a:r>
            <a:endParaRPr kumimoji="0" lang="es-CL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79512" y="1700808"/>
            <a:ext cx="1529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latin typeface="Calibri" pitchFamily="34" charset="0"/>
                <a:cs typeface="Calibri" pitchFamily="34" charset="0"/>
              </a:rPr>
              <a:t>PREFERENTES</a:t>
            </a:r>
            <a:endParaRPr lang="es-CL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9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11" name="10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000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20161115_1411120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43636" y="3929066"/>
            <a:ext cx="2928958" cy="2500330"/>
          </a:xfrm>
          <a:prstGeom prst="rect">
            <a:avLst/>
          </a:prstGeom>
        </p:spPr>
      </p:pic>
      <p:pic>
        <p:nvPicPr>
          <p:cNvPr id="3" name="2 Imagen" descr="IMG_20161115_141147715_HD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95945" y="1000108"/>
            <a:ext cx="3333773" cy="2571768"/>
          </a:xfrm>
          <a:prstGeom prst="rect">
            <a:avLst/>
          </a:prstGeom>
        </p:spPr>
      </p:pic>
      <p:pic>
        <p:nvPicPr>
          <p:cNvPr id="4" name="3 Imagen" descr="IMG_20161115_1411537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3240" y="3929066"/>
            <a:ext cx="2928958" cy="2500330"/>
          </a:xfrm>
          <a:prstGeom prst="rect">
            <a:avLst/>
          </a:prstGeom>
        </p:spPr>
      </p:pic>
      <p:pic>
        <p:nvPicPr>
          <p:cNvPr id="5" name="4 Imagen" descr="IMG_20161115_1413060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3929066"/>
            <a:ext cx="2928958" cy="2500330"/>
          </a:xfrm>
          <a:prstGeom prst="rect">
            <a:avLst/>
          </a:prstGeom>
        </p:spPr>
      </p:pic>
      <p:pic>
        <p:nvPicPr>
          <p:cNvPr id="6" name="5 Imagen" descr="IMG_20161115_14131038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1000108"/>
            <a:ext cx="3333773" cy="2571768"/>
          </a:xfrm>
          <a:prstGeom prst="rect">
            <a:avLst/>
          </a:prstGeom>
        </p:spPr>
      </p:pic>
      <p:pic>
        <p:nvPicPr>
          <p:cNvPr id="7" name="6 Imagen" descr="IMG_20161115_14151172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25446" y="1000108"/>
            <a:ext cx="1875248" cy="2571768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2614762" y="416462"/>
            <a:ext cx="4241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dirty="0" smtClean="0">
                <a:latin typeface="Calibri" pitchFamily="34" charset="0"/>
                <a:cs typeface="Calibri" pitchFamily="34" charset="0"/>
              </a:rPr>
              <a:t>Mobiliario de Salas Plan General 2016  </a:t>
            </a:r>
            <a:endParaRPr lang="es-CL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8 Imagen" descr="LA CISTERNA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10" name="9 Imagen" descr="insignia LCyT.bmp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905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20180307_1818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071546"/>
            <a:ext cx="3804074" cy="5072098"/>
          </a:xfrm>
          <a:prstGeom prst="rect">
            <a:avLst/>
          </a:prstGeom>
        </p:spPr>
      </p:pic>
      <p:pic>
        <p:nvPicPr>
          <p:cNvPr id="3" name="2 Imagen" descr="IMG_20180307_1825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071546"/>
            <a:ext cx="3804074" cy="5072098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1643042" y="428604"/>
            <a:ext cx="626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dirty="0" smtClean="0">
                <a:latin typeface="Calibri" pitchFamily="34" charset="0"/>
                <a:cs typeface="Calibri" pitchFamily="34" charset="0"/>
              </a:rPr>
              <a:t>Adquisiciones de Mobiliario para Salas Plan General 2017  </a:t>
            </a:r>
            <a:endParaRPr lang="es-CL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4 Imagen" descr="LA CISTERNA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6" name="5 Imagen" descr="insignia LCyT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00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-20180327-WA00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2" y="714356"/>
            <a:ext cx="3929090" cy="2714644"/>
          </a:xfrm>
          <a:prstGeom prst="rect">
            <a:avLst/>
          </a:prstGeom>
        </p:spPr>
      </p:pic>
      <p:pic>
        <p:nvPicPr>
          <p:cNvPr id="3" name="2 Imagen" descr="IMG-20180327-WA00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4" y="3643314"/>
            <a:ext cx="4000528" cy="2928958"/>
          </a:xfrm>
          <a:prstGeom prst="rect">
            <a:avLst/>
          </a:prstGeom>
        </p:spPr>
      </p:pic>
      <p:pic>
        <p:nvPicPr>
          <p:cNvPr id="4" name="3 Imagen" descr="IMG-20180327-WA002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34" y="714356"/>
            <a:ext cx="4143404" cy="2714644"/>
          </a:xfrm>
          <a:prstGeom prst="rect">
            <a:avLst/>
          </a:prstGeom>
        </p:spPr>
      </p:pic>
      <p:pic>
        <p:nvPicPr>
          <p:cNvPr id="5" name="4 Imagen" descr="IMG-20180327-WA002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34" y="3643314"/>
            <a:ext cx="4143404" cy="2928958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388466" y="285728"/>
            <a:ext cx="4040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Adquisiciones  para Administración 2017 </a:t>
            </a:r>
            <a:endParaRPr lang="es-CL" dirty="0"/>
          </a:p>
        </p:txBody>
      </p:sp>
      <p:sp>
        <p:nvSpPr>
          <p:cNvPr id="11" name="10 CuadroTexto"/>
          <p:cNvSpPr txBox="1"/>
          <p:nvPr/>
        </p:nvSpPr>
        <p:spPr>
          <a:xfrm>
            <a:off x="4572000" y="285728"/>
            <a:ext cx="4509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Adquisiciones  para Telecomunicaciones 2017 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368979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IMG_20180309_1412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1071546"/>
            <a:ext cx="3786214" cy="5191160"/>
          </a:xfrm>
          <a:prstGeom prst="rect">
            <a:avLst/>
          </a:prstGeom>
        </p:spPr>
      </p:pic>
      <p:pic>
        <p:nvPicPr>
          <p:cNvPr id="5" name="4 Imagen" descr="IMG_20180309_1413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1071546"/>
            <a:ext cx="3786214" cy="519116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714480" y="416462"/>
            <a:ext cx="5654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>
                <a:latin typeface="Calibri" pitchFamily="34" charset="0"/>
                <a:cs typeface="Calibri" pitchFamily="34" charset="0"/>
              </a:rPr>
              <a:t>Adquisiciones de Mobiliario para Salas Plan General 2017  </a:t>
            </a:r>
            <a:endParaRPr lang="es-CL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307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-20180327-WA00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496" y="757124"/>
            <a:ext cx="4357718" cy="2814752"/>
          </a:xfrm>
          <a:prstGeom prst="rect">
            <a:avLst/>
          </a:prstGeom>
        </p:spPr>
      </p:pic>
      <p:pic>
        <p:nvPicPr>
          <p:cNvPr id="3" name="2 Imagen" descr="IMG-20180327-WA002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496" y="3757520"/>
            <a:ext cx="4357718" cy="2814752"/>
          </a:xfrm>
          <a:prstGeom prst="rect">
            <a:avLst/>
          </a:prstGeom>
        </p:spPr>
      </p:pic>
      <p:pic>
        <p:nvPicPr>
          <p:cNvPr id="4" name="3 Imagen" descr="IMG-20180327-WA00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8662" y="3757520"/>
            <a:ext cx="2643206" cy="2814752"/>
          </a:xfrm>
          <a:prstGeom prst="rect">
            <a:avLst/>
          </a:prstGeom>
        </p:spPr>
      </p:pic>
      <p:pic>
        <p:nvPicPr>
          <p:cNvPr id="5" name="4 Imagen" descr="IMG-20180327-WA00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8662" y="757124"/>
            <a:ext cx="2643206" cy="2814752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000232" y="285728"/>
            <a:ext cx="5774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>
                <a:latin typeface="Calibri" pitchFamily="34" charset="0"/>
                <a:cs typeface="Calibri" pitchFamily="34" charset="0"/>
              </a:rPr>
              <a:t>Adquisiciones buzo institucional completo para  alumnos  </a:t>
            </a:r>
            <a:endParaRPr lang="es-CL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849312" cy="606020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44408" y="214217"/>
            <a:ext cx="424656" cy="53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492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180327_1634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963801" y="2179943"/>
            <a:ext cx="4740383" cy="2666465"/>
          </a:xfrm>
          <a:prstGeom prst="rect">
            <a:avLst/>
          </a:prstGeom>
        </p:spPr>
      </p:pic>
      <p:pic>
        <p:nvPicPr>
          <p:cNvPr id="4" name="3 Imagen" descr="20180327_163747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12056" r="7852"/>
          <a:stretch>
            <a:fillRect/>
          </a:stretch>
        </p:blipFill>
        <p:spPr>
          <a:xfrm rot="5400000">
            <a:off x="2654803" y="1631421"/>
            <a:ext cx="3643339" cy="2666465"/>
          </a:xfrm>
          <a:prstGeom prst="rect">
            <a:avLst/>
          </a:prstGeom>
        </p:spPr>
      </p:pic>
      <p:pic>
        <p:nvPicPr>
          <p:cNvPr id="5" name="4 Imagen" descr="20180327_1638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679801" y="2154468"/>
            <a:ext cx="4740383" cy="2666465"/>
          </a:xfrm>
          <a:prstGeom prst="rect">
            <a:avLst/>
          </a:prstGeom>
        </p:spPr>
      </p:pic>
      <p:pic>
        <p:nvPicPr>
          <p:cNvPr id="3" name="2 Imagen" descr="20180327_163621.jpg"/>
          <p:cNvPicPr>
            <a:picLocks noChangeAspect="1"/>
          </p:cNvPicPr>
          <p:nvPr/>
        </p:nvPicPr>
        <p:blipFill>
          <a:blip r:embed="rId5" cstate="print"/>
          <a:srcRect t="13793"/>
          <a:stretch>
            <a:fillRect/>
          </a:stretch>
        </p:blipFill>
        <p:spPr>
          <a:xfrm>
            <a:off x="2571736" y="4572008"/>
            <a:ext cx="3929090" cy="2071702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475656" y="500042"/>
            <a:ext cx="6589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>
                <a:latin typeface="Calibri" pitchFamily="34" charset="0"/>
                <a:cs typeface="Calibri" pitchFamily="34" charset="0"/>
              </a:rPr>
              <a:t>Adquisiciones de buzo completo: polerón y polera institucional 2017 </a:t>
            </a:r>
            <a:endParaRPr lang="es-CL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945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IMG-20180327-WA0032.jpg"/>
          <p:cNvPicPr>
            <a:picLocks noChangeAspect="1"/>
          </p:cNvPicPr>
          <p:nvPr/>
        </p:nvPicPr>
        <p:blipFill>
          <a:blip r:embed="rId2"/>
          <a:srcRect l="34303"/>
          <a:stretch>
            <a:fillRect/>
          </a:stretch>
        </p:blipFill>
        <p:spPr>
          <a:xfrm>
            <a:off x="4630544" y="1214422"/>
            <a:ext cx="4084860" cy="5000660"/>
          </a:xfrm>
          <a:prstGeom prst="rect">
            <a:avLst/>
          </a:prstGeom>
        </p:spPr>
      </p:pic>
      <p:pic>
        <p:nvPicPr>
          <p:cNvPr id="4" name="3 Imagen" descr="IMG-20180327-WA0035.jpg"/>
          <p:cNvPicPr>
            <a:picLocks noChangeAspect="1"/>
          </p:cNvPicPr>
          <p:nvPr/>
        </p:nvPicPr>
        <p:blipFill>
          <a:blip r:embed="rId3"/>
          <a:srcRect l="4116" r="17674"/>
          <a:stretch>
            <a:fillRect/>
          </a:stretch>
        </p:blipFill>
        <p:spPr>
          <a:xfrm>
            <a:off x="415702" y="1214422"/>
            <a:ext cx="4071966" cy="500066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2078082" y="500042"/>
            <a:ext cx="4789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dirty="0" smtClean="0">
                <a:latin typeface="Calibri" pitchFamily="34" charset="0"/>
                <a:cs typeface="Calibri" pitchFamily="34" charset="0"/>
              </a:rPr>
              <a:t>Adquisiciones mesones para el mejoramiento del</a:t>
            </a:r>
          </a:p>
          <a:p>
            <a:pPr algn="ctr"/>
            <a:r>
              <a:rPr lang="es-CL" dirty="0" smtClean="0">
                <a:latin typeface="Calibri" pitchFamily="34" charset="0"/>
                <a:cs typeface="Calibri" pitchFamily="34" charset="0"/>
              </a:rPr>
              <a:t> Lab.13 Telecomunicaciones 2017</a:t>
            </a:r>
            <a:endParaRPr lang="es-CL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5 Imagen" descr="LA CISTERNA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7" name="6 Imagen" descr="insignia LCyT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868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-20180327-WA00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071546"/>
            <a:ext cx="3428991" cy="2596236"/>
          </a:xfrm>
          <a:prstGeom prst="rect">
            <a:avLst/>
          </a:prstGeom>
        </p:spPr>
      </p:pic>
      <p:pic>
        <p:nvPicPr>
          <p:cNvPr id="3" name="2 Imagen" descr="IMG-20180327-WA0037.jpg"/>
          <p:cNvPicPr>
            <a:picLocks noChangeAspect="1"/>
          </p:cNvPicPr>
          <p:nvPr/>
        </p:nvPicPr>
        <p:blipFill>
          <a:blip r:embed="rId3"/>
          <a:srcRect b="22791"/>
          <a:stretch>
            <a:fillRect/>
          </a:stretch>
        </p:blipFill>
        <p:spPr>
          <a:xfrm>
            <a:off x="571472" y="3739245"/>
            <a:ext cx="3429024" cy="2761589"/>
          </a:xfrm>
          <a:prstGeom prst="rect">
            <a:avLst/>
          </a:prstGeom>
        </p:spPr>
      </p:pic>
      <p:pic>
        <p:nvPicPr>
          <p:cNvPr id="4" name="3 Imagen" descr="IMG_20180327_101633.jpg"/>
          <p:cNvPicPr>
            <a:picLocks noChangeAspect="1"/>
          </p:cNvPicPr>
          <p:nvPr/>
        </p:nvPicPr>
        <p:blipFill>
          <a:blip r:embed="rId4" cstate="print"/>
          <a:srcRect l="15625" r="12500"/>
          <a:stretch>
            <a:fillRect/>
          </a:stretch>
        </p:blipFill>
        <p:spPr>
          <a:xfrm>
            <a:off x="4286248" y="1071546"/>
            <a:ext cx="4286280" cy="5429264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2285984" y="357166"/>
            <a:ext cx="376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>
                <a:latin typeface="Calibri" pitchFamily="34" charset="0"/>
                <a:cs typeface="Calibri" pitchFamily="34" charset="0"/>
              </a:rPr>
              <a:t>Reparaciones de suelos y áreas verdes</a:t>
            </a:r>
            <a:endParaRPr lang="es-CL" dirty="0"/>
          </a:p>
        </p:txBody>
      </p:sp>
      <p:sp>
        <p:nvSpPr>
          <p:cNvPr id="6" name="5 CuadroTexto"/>
          <p:cNvSpPr txBox="1"/>
          <p:nvPr/>
        </p:nvSpPr>
        <p:spPr>
          <a:xfrm>
            <a:off x="1714480" y="64291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2016.</a:t>
            </a:r>
            <a:endParaRPr lang="es-CL" dirty="0"/>
          </a:p>
        </p:txBody>
      </p:sp>
      <p:sp>
        <p:nvSpPr>
          <p:cNvPr id="7" name="6 CuadroTexto"/>
          <p:cNvSpPr txBox="1"/>
          <p:nvPr/>
        </p:nvSpPr>
        <p:spPr>
          <a:xfrm>
            <a:off x="6143636" y="64291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2017.</a:t>
            </a:r>
            <a:endParaRPr lang="es-CL" dirty="0"/>
          </a:p>
        </p:txBody>
      </p:sp>
      <p:pic>
        <p:nvPicPr>
          <p:cNvPr id="8" name="7 Imagen" descr="LA CISTERNA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9" name="8 Imagen" descr="insignia LCyT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203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20180326_1938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1071570"/>
            <a:ext cx="4071948" cy="5429264"/>
          </a:xfrm>
          <a:prstGeom prst="rect">
            <a:avLst/>
          </a:prstGeom>
        </p:spPr>
      </p:pic>
      <p:pic>
        <p:nvPicPr>
          <p:cNvPr id="3" name="2 Imagen" descr="IMG_20180326_1938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1071570"/>
            <a:ext cx="4071948" cy="5429264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2848176" y="642918"/>
            <a:ext cx="4168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dirty="0" smtClean="0">
                <a:latin typeface="Calibri" pitchFamily="34" charset="0"/>
                <a:cs typeface="Calibri" pitchFamily="34" charset="0"/>
              </a:rPr>
              <a:t>Mejoramiento entrada del Liceo 2017</a:t>
            </a:r>
            <a:endParaRPr lang="es-CL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4 Imagen" descr="LA CISTERNA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6" name="5 Imagen" descr="insignia LCyT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259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20180327_1003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1968" y="1285860"/>
            <a:ext cx="4381531" cy="5072098"/>
          </a:xfrm>
          <a:prstGeom prst="rect">
            <a:avLst/>
          </a:prstGeom>
        </p:spPr>
      </p:pic>
      <p:pic>
        <p:nvPicPr>
          <p:cNvPr id="3" name="2 Imagen" descr="IMG_20180327_1004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285860"/>
            <a:ext cx="4381531" cy="5072098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949115" y="500042"/>
            <a:ext cx="49328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000" dirty="0" smtClean="0">
                <a:latin typeface="Calibri" pitchFamily="34" charset="0"/>
                <a:cs typeface="Calibri" pitchFamily="34" charset="0"/>
              </a:rPr>
              <a:t>Mejoramiento de Pinturas Murales  en Muros</a:t>
            </a:r>
          </a:p>
          <a:p>
            <a:pPr algn="ctr"/>
            <a:r>
              <a:rPr lang="es-CL" sz="2000" dirty="0" smtClean="0">
                <a:latin typeface="Calibri" pitchFamily="34" charset="0"/>
                <a:cs typeface="Calibri" pitchFamily="34" charset="0"/>
              </a:rPr>
              <a:t>del Establecimiento 2017</a:t>
            </a:r>
            <a:endParaRPr lang="es-CL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5 Imagen" descr="LA CISTERNA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7" name="6 Imagen" descr="insignia LCyT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314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59182079"/>
              </p:ext>
            </p:extLst>
          </p:nvPr>
        </p:nvGraphicFramePr>
        <p:xfrm>
          <a:off x="1475656" y="2058548"/>
          <a:ext cx="5701030" cy="1051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50515"/>
                <a:gridCol w="285051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20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2016</a:t>
                      </a:r>
                      <a:endParaRPr lang="es-CL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20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2017</a:t>
                      </a:r>
                      <a:endParaRPr lang="es-CL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20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201 ALUMNOS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20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s-CL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20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241 ALUMNOS</a:t>
                      </a:r>
                      <a:endParaRPr lang="es-CL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187624" y="1482484"/>
            <a:ext cx="19294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PRO RETENCIÓN</a:t>
            </a:r>
            <a:endParaRPr kumimoji="0" lang="es-CL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348" y="285728"/>
            <a:ext cx="1143008" cy="815584"/>
          </a:xfrm>
          <a:prstGeom prst="rect">
            <a:avLst/>
          </a:prstGeom>
        </p:spPr>
      </p:pic>
      <p:pic>
        <p:nvPicPr>
          <p:cNvPr id="7" name="6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00958" y="357166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166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20180327_1004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76749" y="1142984"/>
            <a:ext cx="4381531" cy="4857784"/>
          </a:xfrm>
          <a:prstGeom prst="rect">
            <a:avLst/>
          </a:prstGeom>
        </p:spPr>
      </p:pic>
      <p:pic>
        <p:nvPicPr>
          <p:cNvPr id="3" name="2 Imagen" descr="IMG_20180327_1005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142984"/>
            <a:ext cx="4381531" cy="4857784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87417" y="500042"/>
            <a:ext cx="44562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dirty="0" smtClean="0">
                <a:latin typeface="Calibri" pitchFamily="34" charset="0"/>
                <a:cs typeface="Calibri" pitchFamily="34" charset="0"/>
              </a:rPr>
              <a:t>Mejoramiento de Pinturas Murales  en Muros</a:t>
            </a:r>
          </a:p>
          <a:p>
            <a:pPr algn="ctr"/>
            <a:r>
              <a:rPr lang="es-CL" dirty="0" smtClean="0">
                <a:latin typeface="Calibri" pitchFamily="34" charset="0"/>
                <a:cs typeface="Calibri" pitchFamily="34" charset="0"/>
              </a:rPr>
              <a:t>del Establecimiento 2017</a:t>
            </a:r>
            <a:endParaRPr lang="es-CL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4 Imagen" descr="LA CISTERNA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7" name="6 Imagen" descr="insignia LCyT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29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20180327_1005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6248" y="1207298"/>
            <a:ext cx="4564876" cy="5214974"/>
          </a:xfrm>
          <a:prstGeom prst="rect">
            <a:avLst/>
          </a:prstGeom>
        </p:spPr>
      </p:pic>
      <p:pic>
        <p:nvPicPr>
          <p:cNvPr id="3" name="2 Imagen" descr="IMG_20180327_1005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2876" y="1214422"/>
            <a:ext cx="4564876" cy="5214974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2187417" y="500042"/>
            <a:ext cx="44562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dirty="0" smtClean="0">
                <a:latin typeface="Calibri" pitchFamily="34" charset="0"/>
                <a:cs typeface="Calibri" pitchFamily="34" charset="0"/>
              </a:rPr>
              <a:t>Mejoramiento de Pinturas Murales  en Muros</a:t>
            </a:r>
          </a:p>
          <a:p>
            <a:pPr algn="ctr"/>
            <a:r>
              <a:rPr lang="es-CL" dirty="0" smtClean="0">
                <a:latin typeface="Calibri" pitchFamily="34" charset="0"/>
                <a:cs typeface="Calibri" pitchFamily="34" charset="0"/>
              </a:rPr>
              <a:t>del Establecimiento 2017</a:t>
            </a:r>
            <a:endParaRPr lang="es-CL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5 Imagen" descr="LA CISTERNA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7" name="6 Imagen" descr="insignia LCyT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352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20180327_100719.jpg"/>
          <p:cNvPicPr>
            <a:picLocks noChangeAspect="1"/>
          </p:cNvPicPr>
          <p:nvPr/>
        </p:nvPicPr>
        <p:blipFill>
          <a:blip r:embed="rId2" cstate="print"/>
          <a:srcRect b="12361"/>
          <a:stretch>
            <a:fillRect/>
          </a:stretch>
        </p:blipFill>
        <p:spPr>
          <a:xfrm>
            <a:off x="4207686" y="1206280"/>
            <a:ext cx="4507686" cy="5151678"/>
          </a:xfrm>
          <a:prstGeom prst="rect">
            <a:avLst/>
          </a:prstGeom>
        </p:spPr>
      </p:pic>
      <p:pic>
        <p:nvPicPr>
          <p:cNvPr id="3" name="2 Imagen" descr="IMG_20180327_100800.jpg"/>
          <p:cNvPicPr>
            <a:picLocks noChangeAspect="1"/>
          </p:cNvPicPr>
          <p:nvPr/>
        </p:nvPicPr>
        <p:blipFill>
          <a:blip r:embed="rId3" cstate="print"/>
          <a:srcRect b="12500"/>
          <a:stretch>
            <a:fillRect/>
          </a:stretch>
        </p:blipFill>
        <p:spPr>
          <a:xfrm>
            <a:off x="357158" y="1213404"/>
            <a:ext cx="4507686" cy="5143536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2007635" y="500042"/>
            <a:ext cx="44562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dirty="0" smtClean="0">
                <a:latin typeface="Calibri" pitchFamily="34" charset="0"/>
                <a:cs typeface="Calibri" pitchFamily="34" charset="0"/>
              </a:rPr>
              <a:t>Mejoramiento de Pinturas Murales  en Muros</a:t>
            </a:r>
          </a:p>
          <a:p>
            <a:pPr algn="ctr"/>
            <a:r>
              <a:rPr lang="es-CL" dirty="0" smtClean="0">
                <a:latin typeface="Calibri" pitchFamily="34" charset="0"/>
                <a:cs typeface="Calibri" pitchFamily="34" charset="0"/>
              </a:rPr>
              <a:t>del Establecimiento 2017</a:t>
            </a:r>
            <a:endParaRPr lang="es-CL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4 Imagen" descr="LA CISTERNA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6" name="5 Imagen" descr="insignia LCyT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51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-20180327-WA00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625" y="1357298"/>
            <a:ext cx="4381499" cy="4714908"/>
          </a:xfrm>
          <a:prstGeom prst="rect">
            <a:avLst/>
          </a:prstGeom>
        </p:spPr>
      </p:pic>
      <p:pic>
        <p:nvPicPr>
          <p:cNvPr id="3" name="2 Imagen" descr="IMG-20180327-WA005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6" y="1357298"/>
            <a:ext cx="4381499" cy="4714908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2126494" y="642918"/>
            <a:ext cx="4790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000" dirty="0" smtClean="0">
                <a:latin typeface="Calibri" pitchFamily="34" charset="0"/>
                <a:cs typeface="Calibri" pitchFamily="34" charset="0"/>
              </a:rPr>
              <a:t>Mejoramiento Bebederos de Alumnos 2017</a:t>
            </a:r>
            <a:endParaRPr lang="es-CL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4 Imagen" descr="LA CISTERNA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6" name="5 Imagen" descr="insignia LCyT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75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IMG-20160711-WA00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6" y="857232"/>
            <a:ext cx="2500330" cy="5572164"/>
          </a:xfrm>
          <a:prstGeom prst="rect">
            <a:avLst/>
          </a:prstGeom>
        </p:spPr>
      </p:pic>
      <p:pic>
        <p:nvPicPr>
          <p:cNvPr id="6" name="5 Imagen" descr="IMG-20160711-WA00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554" y="857232"/>
            <a:ext cx="2500330" cy="5572164"/>
          </a:xfrm>
          <a:prstGeom prst="rect">
            <a:avLst/>
          </a:prstGeom>
        </p:spPr>
      </p:pic>
      <p:pic>
        <p:nvPicPr>
          <p:cNvPr id="7" name="6 Imagen" descr="IMG-20160711-WA000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72" y="857232"/>
            <a:ext cx="2500330" cy="5572164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2285984" y="357166"/>
            <a:ext cx="5200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dirty="0" smtClean="0">
                <a:latin typeface="Calibri" pitchFamily="34" charset="0"/>
                <a:cs typeface="Calibri" pitchFamily="34" charset="0"/>
              </a:rPr>
              <a:t>Pisos de Electrónica y Telecomunicaciones 2016 </a:t>
            </a:r>
            <a:endParaRPr lang="es-CL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7 Imagen" descr="LA CISTERNA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10" name="9 Imagen" descr="insignia LCyT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298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fotos 2016\sUELO PLEXIT\IMG_20161116_114538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928670"/>
            <a:ext cx="2857520" cy="3357586"/>
          </a:xfrm>
          <a:prstGeom prst="rect">
            <a:avLst/>
          </a:prstGeom>
          <a:noFill/>
        </p:spPr>
      </p:pic>
      <p:pic>
        <p:nvPicPr>
          <p:cNvPr id="4099" name="Picture 3" descr="F:\fotos 2016\sUELO PLEXIT\IMG_20161116_1129377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928670"/>
            <a:ext cx="2857520" cy="3357586"/>
          </a:xfrm>
          <a:prstGeom prst="rect">
            <a:avLst/>
          </a:prstGeom>
          <a:noFill/>
        </p:spPr>
      </p:pic>
      <p:pic>
        <p:nvPicPr>
          <p:cNvPr id="4100" name="Picture 4" descr="F:\fotos 2016\sUELO PLEXIT\IMG_20161116_1129453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571868" y="2643182"/>
            <a:ext cx="2357454" cy="5786478"/>
          </a:xfrm>
          <a:prstGeom prst="rect">
            <a:avLst/>
          </a:prstGeom>
          <a:noFill/>
        </p:spPr>
      </p:pic>
      <p:pic>
        <p:nvPicPr>
          <p:cNvPr id="4101" name="Picture 5" descr="F:\fotos 2016\sUELO PLEXIT\IMG_20161116_1137197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928670"/>
            <a:ext cx="2589628" cy="3357586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2285984" y="357166"/>
            <a:ext cx="5200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dirty="0" smtClean="0">
                <a:latin typeface="Calibri" pitchFamily="34" charset="0"/>
                <a:cs typeface="Calibri" pitchFamily="34" charset="0"/>
              </a:rPr>
              <a:t>Pisos de Electrónica y Telecomunicaciones 2016 </a:t>
            </a:r>
            <a:endParaRPr lang="es-CL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7 Imagen" descr="LA CISTERNA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9" name="8 Imagen" descr="insignia LCyT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034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icia Santibañez\Desktop\fotos 2016\IMG-20160609-WA0042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5000628" y="857231"/>
            <a:ext cx="3714776" cy="5786478"/>
          </a:xfrm>
          <a:prstGeom prst="rect">
            <a:avLst/>
          </a:prstGeom>
          <a:noFill/>
        </p:spPr>
      </p:pic>
      <p:pic>
        <p:nvPicPr>
          <p:cNvPr id="1027" name="Picture 3" descr="C:\Users\Alicia Santibañez\Desktop\fotos 2016\IMG-20160609-WA0044.jpg"/>
          <p:cNvPicPr>
            <a:picLocks noChangeAspect="1" noChangeArrowheads="1"/>
          </p:cNvPicPr>
          <p:nvPr/>
        </p:nvPicPr>
        <p:blipFill>
          <a:blip r:embed="rId3">
            <a:lum bright="20000"/>
          </a:blip>
          <a:srcRect/>
          <a:stretch>
            <a:fillRect/>
          </a:stretch>
        </p:blipFill>
        <p:spPr bwMode="auto">
          <a:xfrm>
            <a:off x="571472" y="857232"/>
            <a:ext cx="3929090" cy="5786478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1714480" y="357166"/>
            <a:ext cx="6278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>
                <a:latin typeface="Calibri" pitchFamily="34" charset="0"/>
                <a:cs typeface="Calibri" pitchFamily="34" charset="0"/>
              </a:rPr>
              <a:t>Trabajos  cambios de piso 2016 Electrónica y Telecomunicaciones </a:t>
            </a:r>
            <a:endParaRPr lang="es-CL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4 Imagen" descr="LA CISTERNA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6" name="5 Imagen" descr="insignia LCyT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44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fotos 2016\sUELO PLEXIT\IMG_20161116_1138088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142984"/>
            <a:ext cx="4129030" cy="2714644"/>
          </a:xfrm>
          <a:prstGeom prst="rect">
            <a:avLst/>
          </a:prstGeom>
          <a:noFill/>
        </p:spPr>
      </p:pic>
      <p:pic>
        <p:nvPicPr>
          <p:cNvPr id="5123" name="Picture 3" descr="F:\fotos 2016\sUELO PLEXIT\IMG_20161116_1138123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142983"/>
            <a:ext cx="4129030" cy="2714644"/>
          </a:xfrm>
          <a:prstGeom prst="rect">
            <a:avLst/>
          </a:prstGeom>
          <a:noFill/>
        </p:spPr>
      </p:pic>
      <p:pic>
        <p:nvPicPr>
          <p:cNvPr id="5124" name="Picture 4" descr="F:\fotos 2016\sUELO PLEXIT\IMG_20161116_1138180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000504"/>
            <a:ext cx="4129030" cy="2714644"/>
          </a:xfrm>
          <a:prstGeom prst="rect">
            <a:avLst/>
          </a:prstGeom>
          <a:noFill/>
        </p:spPr>
      </p:pic>
      <p:pic>
        <p:nvPicPr>
          <p:cNvPr id="5125" name="Picture 5" descr="F:\fotos 2016\sUELO PLEXIT\IMG_20161116_1137417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000504"/>
            <a:ext cx="4129030" cy="2714644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2285984" y="357166"/>
            <a:ext cx="4699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>
                <a:latin typeface="Calibri" pitchFamily="34" charset="0"/>
                <a:cs typeface="Calibri" pitchFamily="34" charset="0"/>
              </a:rPr>
              <a:t>Pisos de Electrónica y Telecomunicaciones 2016 </a:t>
            </a:r>
            <a:endParaRPr lang="es-CL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468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-20180328-WA00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678" y="928670"/>
            <a:ext cx="2786082" cy="5429288"/>
          </a:xfrm>
          <a:prstGeom prst="rect">
            <a:avLst/>
          </a:prstGeom>
        </p:spPr>
      </p:pic>
      <p:pic>
        <p:nvPicPr>
          <p:cNvPr id="3" name="2 Imagen" descr="IMG-20180328-WA002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636" y="928670"/>
            <a:ext cx="2786082" cy="5429288"/>
          </a:xfrm>
          <a:prstGeom prst="rect">
            <a:avLst/>
          </a:prstGeom>
        </p:spPr>
      </p:pic>
      <p:pic>
        <p:nvPicPr>
          <p:cNvPr id="4" name="3 Imagen" descr="IMG-20180328-WA003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9" y="928670"/>
            <a:ext cx="2786082" cy="5429288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2143108" y="357166"/>
            <a:ext cx="5996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dirty="0" smtClean="0">
                <a:latin typeface="Calibri" pitchFamily="34" charset="0"/>
                <a:cs typeface="Calibri" pitchFamily="34" charset="0"/>
              </a:rPr>
              <a:t>Cambios de piso 2017 Electrónica y Telecomunicaciones </a:t>
            </a:r>
            <a:endParaRPr lang="es-CL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5 Imagen" descr="LA CISTERNA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7" name="6 Imagen" descr="insignia LCyT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82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6" y="1000108"/>
            <a:ext cx="3357586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643182"/>
            <a:ext cx="4953035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1071538" y="1500174"/>
            <a:ext cx="37165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dirty="0" smtClean="0">
                <a:latin typeface="Calibri" pitchFamily="34" charset="0"/>
                <a:cs typeface="Calibri" pitchFamily="34" charset="0"/>
              </a:rPr>
              <a:t>Cambios de piso 2016 </a:t>
            </a:r>
          </a:p>
          <a:p>
            <a:r>
              <a:rPr lang="es-CL" sz="2000" dirty="0" smtClean="0">
                <a:latin typeface="Calibri" pitchFamily="34" charset="0"/>
                <a:cs typeface="Calibri" pitchFamily="34" charset="0"/>
              </a:rPr>
              <a:t>Electrónica y Telecomunicaciones </a:t>
            </a:r>
            <a:endParaRPr lang="es-CL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4 Imagen" descr="LA CISTERNA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6" name="5 Imagen" descr="insignia LCyT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573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arcador de contenido"/>
          <p:cNvSpPr>
            <a:spLocks noGrp="1"/>
          </p:cNvSpPr>
          <p:nvPr>
            <p:ph sz="quarter" idx="1"/>
          </p:nvPr>
        </p:nvSpPr>
        <p:spPr>
          <a:xfrm>
            <a:off x="323528" y="1212142"/>
            <a:ext cx="8640960" cy="545721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s-CL" sz="2000" dirty="0" smtClean="0">
                <a:latin typeface="Calibri" pitchFamily="34" charset="0"/>
                <a:cs typeface="Calibri" pitchFamily="34" charset="0"/>
              </a:rPr>
              <a:t>¿Quiénes Somos?:</a:t>
            </a:r>
          </a:p>
          <a:p>
            <a:pPr marL="0" indent="0" algn="just">
              <a:buNone/>
            </a:pPr>
            <a:r>
              <a:rPr lang="es-CL" sz="2000" dirty="0" smtClean="0">
                <a:latin typeface="Calibri" pitchFamily="34" charset="0"/>
                <a:cs typeface="Calibri" pitchFamily="34" charset="0"/>
              </a:rPr>
              <a:t>Somos </a:t>
            </a:r>
            <a:r>
              <a:rPr lang="es-CL" sz="2000" dirty="0">
                <a:latin typeface="Calibri" pitchFamily="34" charset="0"/>
                <a:cs typeface="Calibri" pitchFamily="34" charset="0"/>
              </a:rPr>
              <a:t>uno </a:t>
            </a:r>
            <a:r>
              <a:rPr lang="es-CL" sz="2000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s-CL" sz="2000" dirty="0">
                <a:latin typeface="Calibri" pitchFamily="34" charset="0"/>
                <a:cs typeface="Calibri" pitchFamily="34" charset="0"/>
              </a:rPr>
              <a:t>los </a:t>
            </a:r>
            <a:r>
              <a:rPr lang="es-CL" sz="2000" dirty="0" smtClean="0">
                <a:latin typeface="Calibri" pitchFamily="34" charset="0"/>
                <a:cs typeface="Calibri" pitchFamily="34" charset="0"/>
              </a:rPr>
              <a:t>liceos </a:t>
            </a:r>
            <a:r>
              <a:rPr lang="es-CL" sz="2000" dirty="0">
                <a:latin typeface="Calibri" pitchFamily="34" charset="0"/>
                <a:cs typeface="Calibri" pitchFamily="34" charset="0"/>
              </a:rPr>
              <a:t>más </a:t>
            </a:r>
            <a:r>
              <a:rPr lang="es-CL" sz="2000" dirty="0" smtClean="0">
                <a:latin typeface="Calibri" pitchFamily="34" charset="0"/>
                <a:cs typeface="Calibri" pitchFamily="34" charset="0"/>
              </a:rPr>
              <a:t>emblemáticos e inclusivos del Sector Sur, del Área Metropolitana</a:t>
            </a:r>
            <a:r>
              <a:rPr lang="es-CL" sz="2000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 algn="just">
              <a:buNone/>
            </a:pPr>
            <a:r>
              <a:rPr lang="es-CL" sz="2000" dirty="0">
                <a:latin typeface="Calibri" pitchFamily="34" charset="0"/>
                <a:cs typeface="Calibri" pitchFamily="34" charset="0"/>
              </a:rPr>
              <a:t>Todo esto lo hemos conseguido con un trabajo en equipo, entrega y dedicación por parte de los señores docentes, funcionarios y directivos docentes que han contribuido a </a:t>
            </a:r>
            <a:r>
              <a:rPr lang="es-CL" sz="2000" dirty="0" smtClean="0">
                <a:latin typeface="Calibri" pitchFamily="34" charset="0"/>
                <a:cs typeface="Calibri" pitchFamily="34" charset="0"/>
              </a:rPr>
              <a:t>ser </a:t>
            </a:r>
            <a:r>
              <a:rPr lang="es-CL" sz="2000" dirty="0">
                <a:latin typeface="Calibri" pitchFamily="34" charset="0"/>
                <a:cs typeface="Calibri" pitchFamily="34" charset="0"/>
              </a:rPr>
              <a:t>de este liceo una buena opción para los jóvenes de estas comunas del </a:t>
            </a:r>
            <a:r>
              <a:rPr lang="es-CL" sz="2000" dirty="0" smtClean="0">
                <a:latin typeface="Calibri" pitchFamily="34" charset="0"/>
                <a:cs typeface="Calibri" pitchFamily="34" charset="0"/>
              </a:rPr>
              <a:t>Sector Sur </a:t>
            </a:r>
            <a:r>
              <a:rPr lang="es-CL" sz="2000" dirty="0">
                <a:latin typeface="Calibri" pitchFamily="34" charset="0"/>
                <a:cs typeface="Calibri" pitchFamily="34" charset="0"/>
              </a:rPr>
              <a:t>de </a:t>
            </a:r>
            <a:r>
              <a:rPr lang="es-CL" sz="2000" dirty="0" smtClean="0">
                <a:latin typeface="Calibri" pitchFamily="34" charset="0"/>
                <a:cs typeface="Calibri" pitchFamily="34" charset="0"/>
              </a:rPr>
              <a:t>Santiago. </a:t>
            </a:r>
            <a:endParaRPr lang="es-CL" sz="2000" dirty="0"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</a:pPr>
            <a:r>
              <a:rPr lang="es-CL" sz="2000" dirty="0">
                <a:latin typeface="Calibri" pitchFamily="34" charset="0"/>
                <a:cs typeface="Calibri" pitchFamily="34" charset="0"/>
              </a:rPr>
              <a:t>Todo esto nos ha permitido entregar a nuestros jóvenes las herramientas necesarias  para insertarse </a:t>
            </a:r>
            <a:r>
              <a:rPr lang="es-CL" sz="2000" dirty="0" smtClean="0">
                <a:latin typeface="Calibri" pitchFamily="34" charset="0"/>
                <a:cs typeface="Calibri" pitchFamily="34" charset="0"/>
              </a:rPr>
              <a:t>en el </a:t>
            </a:r>
            <a:r>
              <a:rPr lang="es-CL" sz="2000" dirty="0">
                <a:latin typeface="Calibri" pitchFamily="34" charset="0"/>
                <a:cs typeface="Calibri" pitchFamily="34" charset="0"/>
              </a:rPr>
              <a:t>mundo laboral, con las exigencias propias del trabajo, siendo unos de los pocos </a:t>
            </a:r>
            <a:r>
              <a:rPr lang="es-CL" sz="2000" dirty="0" smtClean="0">
                <a:latin typeface="Calibri" pitchFamily="34" charset="0"/>
                <a:cs typeface="Calibri" pitchFamily="34" charset="0"/>
              </a:rPr>
              <a:t>liceos </a:t>
            </a:r>
            <a:r>
              <a:rPr lang="es-CL" sz="2000" dirty="0">
                <a:latin typeface="Calibri" pitchFamily="34" charset="0"/>
                <a:cs typeface="Calibri" pitchFamily="34" charset="0"/>
              </a:rPr>
              <a:t>a nivel nacional que podemos titular a cerca de un 80 % de nuestros alumnos.</a:t>
            </a:r>
          </a:p>
          <a:p>
            <a:pPr marL="0" indent="0">
              <a:buNone/>
            </a:pPr>
            <a:r>
              <a:rPr lang="es-CL" sz="2000" b="1" i="1" dirty="0" smtClean="0">
                <a:latin typeface="Calibri" pitchFamily="34" charset="0"/>
                <a:cs typeface="Calibri" pitchFamily="34" charset="0"/>
              </a:rPr>
              <a:t>Pedro A. </a:t>
            </a:r>
            <a:r>
              <a:rPr lang="es-CL" sz="2000" b="1" i="1" dirty="0">
                <a:latin typeface="Calibri" pitchFamily="34" charset="0"/>
                <a:cs typeface="Calibri" pitchFamily="34" charset="0"/>
              </a:rPr>
              <a:t>Sanhueza </a:t>
            </a:r>
            <a:r>
              <a:rPr lang="es-CL" sz="2000" b="1" i="1" dirty="0" smtClean="0">
                <a:latin typeface="Calibri" pitchFamily="34" charset="0"/>
                <a:cs typeface="Calibri" pitchFamily="34" charset="0"/>
              </a:rPr>
              <a:t>Catalán</a:t>
            </a:r>
            <a:endParaRPr lang="es-CL" sz="2000" b="1" i="1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es-CL" sz="2000" b="1" i="1" dirty="0" smtClean="0">
                <a:latin typeface="Calibri" pitchFamily="34" charset="0"/>
                <a:cs typeface="Calibri" pitchFamily="34" charset="0"/>
              </a:rPr>
              <a:t>Inspector   General</a:t>
            </a:r>
            <a:endParaRPr lang="es-CL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4 Imagen" descr="LA CISTERN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348" y="285728"/>
            <a:ext cx="1143008" cy="815584"/>
          </a:xfrm>
          <a:prstGeom prst="rect">
            <a:avLst/>
          </a:prstGeom>
        </p:spPr>
      </p:pic>
      <p:pic>
        <p:nvPicPr>
          <p:cNvPr id="6" name="5 Imagen" descr="insignia LCyT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00958" y="357166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145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-20180328-WA0022.jpg"/>
          <p:cNvPicPr>
            <a:picLocks noChangeAspect="1"/>
          </p:cNvPicPr>
          <p:nvPr/>
        </p:nvPicPr>
        <p:blipFill>
          <a:blip r:embed="rId2"/>
          <a:srcRect t="35616"/>
          <a:stretch>
            <a:fillRect/>
          </a:stretch>
        </p:blipFill>
        <p:spPr>
          <a:xfrm>
            <a:off x="4714876" y="1000108"/>
            <a:ext cx="4214842" cy="5357850"/>
          </a:xfrm>
          <a:prstGeom prst="rect">
            <a:avLst/>
          </a:prstGeom>
        </p:spPr>
      </p:pic>
      <p:pic>
        <p:nvPicPr>
          <p:cNvPr id="3" name="2 Imagen" descr="IMG-20180328-WA0024.jpg"/>
          <p:cNvPicPr>
            <a:picLocks noChangeAspect="1"/>
          </p:cNvPicPr>
          <p:nvPr/>
        </p:nvPicPr>
        <p:blipFill>
          <a:blip r:embed="rId3"/>
          <a:srcRect t="35616"/>
          <a:stretch>
            <a:fillRect/>
          </a:stretch>
        </p:blipFill>
        <p:spPr>
          <a:xfrm>
            <a:off x="285720" y="1000108"/>
            <a:ext cx="4214842" cy="535785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2063010" y="357166"/>
            <a:ext cx="52132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dirty="0" smtClean="0">
                <a:latin typeface="Calibri" pitchFamily="34" charset="0"/>
                <a:cs typeface="Calibri" pitchFamily="34" charset="0"/>
              </a:rPr>
              <a:t>Cambios de piso 2016 en salas de Arte y Música </a:t>
            </a:r>
            <a:endParaRPr lang="es-CL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5 Imagen" descr="LA CISTERNA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7" name="6 Imagen" descr="insignia LCyT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658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fotos 2016\pisos\Nueva carpeta\IMG_20161116_1032204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00174"/>
            <a:ext cx="4071966" cy="4214842"/>
          </a:xfrm>
          <a:prstGeom prst="rect">
            <a:avLst/>
          </a:prstGeom>
          <a:noFill/>
        </p:spPr>
      </p:pic>
      <p:pic>
        <p:nvPicPr>
          <p:cNvPr id="6147" name="Picture 3" descr="F:\fotos 2016\pisos\Nueva carpeta\IMG_20161116_1025178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500174"/>
            <a:ext cx="4071966" cy="4214842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2204020" y="816572"/>
            <a:ext cx="4878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dirty="0" smtClean="0">
                <a:latin typeface="Calibri" pitchFamily="34" charset="0"/>
                <a:cs typeface="Calibri" pitchFamily="34" charset="0"/>
              </a:rPr>
              <a:t>Mobiliario de Laboratorios de Química 2016  </a:t>
            </a:r>
            <a:endParaRPr lang="es-CL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4 Imagen" descr="LA CISTERNA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6" name="5 Imagen" descr="insignia LCyT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716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14480" y="428604"/>
            <a:ext cx="5610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dirty="0" smtClean="0">
                <a:latin typeface="Calibri" pitchFamily="34" charset="0"/>
                <a:cs typeface="Calibri" pitchFamily="34" charset="0"/>
              </a:rPr>
              <a:t>Nuevo Mobiliario de Laboratorios de Química 2017  </a:t>
            </a:r>
            <a:endParaRPr lang="es-CL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 contrast="30000"/>
          </a:blip>
          <a:srcRect/>
          <a:stretch>
            <a:fillRect/>
          </a:stretch>
        </p:blipFill>
        <p:spPr bwMode="auto">
          <a:xfrm>
            <a:off x="428596" y="1285860"/>
            <a:ext cx="8382059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3 Imagen" descr="LA CISTERN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5" name="4 Imagen" descr="insignia LCyT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809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20161130_1627060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6314" y="1357298"/>
            <a:ext cx="3571900" cy="5072074"/>
          </a:xfrm>
          <a:prstGeom prst="rect">
            <a:avLst/>
          </a:prstGeom>
        </p:spPr>
      </p:pic>
      <p:pic>
        <p:nvPicPr>
          <p:cNvPr id="3" name="2 Imagen" descr="IMG_20161130_162738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1357322"/>
            <a:ext cx="3571900" cy="5072074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2362530" y="642918"/>
            <a:ext cx="47304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000" dirty="0" smtClean="0">
                <a:latin typeface="Calibri" pitchFamily="34" charset="0"/>
                <a:cs typeface="Calibri" pitchFamily="34" charset="0"/>
              </a:rPr>
              <a:t>Demarcaciones de zonas de seguridad 2016</a:t>
            </a:r>
            <a:endParaRPr lang="es-CL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4 Imagen" descr="LA CISTERNA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6" name="5 Imagen" descr="insignia LCyT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499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 l="14618" t="26651" r="26663" b="40083"/>
          <a:stretch>
            <a:fillRect/>
          </a:stretch>
        </p:blipFill>
        <p:spPr bwMode="auto">
          <a:xfrm>
            <a:off x="642911" y="1142985"/>
            <a:ext cx="364424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Rectángulo"/>
          <p:cNvSpPr/>
          <p:nvPr/>
        </p:nvSpPr>
        <p:spPr>
          <a:xfrm>
            <a:off x="2214546" y="642918"/>
            <a:ext cx="55509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000" dirty="0" smtClean="0">
                <a:latin typeface="Calibri" pitchFamily="34" charset="0"/>
                <a:cs typeface="Calibri" pitchFamily="34" charset="0"/>
              </a:rPr>
              <a:t>Nuevas Demarcaciones de zonas de seguridad 2017</a:t>
            </a:r>
            <a:endParaRPr lang="es-CL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572000" y="3714752"/>
            <a:ext cx="364333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4572000" y="1142984"/>
            <a:ext cx="364333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642910" y="3714752"/>
            <a:ext cx="364333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406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23808" r="21000"/>
          <a:stretch>
            <a:fillRect/>
          </a:stretch>
        </p:blipFill>
        <p:spPr bwMode="auto">
          <a:xfrm>
            <a:off x="4572000" y="1643050"/>
            <a:ext cx="3929090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 l="16233" r="28575"/>
          <a:stretch>
            <a:fillRect/>
          </a:stretch>
        </p:blipFill>
        <p:spPr bwMode="auto">
          <a:xfrm>
            <a:off x="500034" y="1643050"/>
            <a:ext cx="3929090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CuadroTexto"/>
          <p:cNvSpPr txBox="1"/>
          <p:nvPr/>
        </p:nvSpPr>
        <p:spPr>
          <a:xfrm>
            <a:off x="2535011" y="500042"/>
            <a:ext cx="37880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000" dirty="0" smtClean="0">
                <a:latin typeface="Calibri" pitchFamily="34" charset="0"/>
                <a:cs typeface="Calibri" pitchFamily="34" charset="0"/>
              </a:rPr>
              <a:t>Mejoramiento de Redes Húmedas </a:t>
            </a:r>
          </a:p>
          <a:p>
            <a:pPr algn="ctr"/>
            <a:r>
              <a:rPr lang="es-CL" sz="2000" dirty="0" smtClean="0">
                <a:latin typeface="Calibri" pitchFamily="34" charset="0"/>
                <a:cs typeface="Calibri" pitchFamily="34" charset="0"/>
              </a:rPr>
              <a:t>Contra Incendios</a:t>
            </a:r>
            <a:r>
              <a:rPr lang="es-CL" dirty="0" smtClean="0"/>
              <a:t>. </a:t>
            </a:r>
            <a:endParaRPr lang="es-CL" dirty="0"/>
          </a:p>
        </p:txBody>
      </p:sp>
      <p:sp>
        <p:nvSpPr>
          <p:cNvPr id="5" name="4 Rectángulo"/>
          <p:cNvSpPr/>
          <p:nvPr/>
        </p:nvSpPr>
        <p:spPr>
          <a:xfrm>
            <a:off x="6357950" y="1142984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dirty="0" smtClean="0"/>
              <a:t>2017</a:t>
            </a:r>
            <a:endParaRPr lang="es-CL" dirty="0"/>
          </a:p>
        </p:txBody>
      </p:sp>
      <p:sp>
        <p:nvSpPr>
          <p:cNvPr id="6" name="5 Rectángulo"/>
          <p:cNvSpPr/>
          <p:nvPr/>
        </p:nvSpPr>
        <p:spPr>
          <a:xfrm>
            <a:off x="2214546" y="1142984"/>
            <a:ext cx="652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dirty="0" smtClean="0"/>
              <a:t>2016</a:t>
            </a:r>
            <a:endParaRPr lang="es-CL" dirty="0"/>
          </a:p>
        </p:txBody>
      </p:sp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139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IMG-20161005-WA00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928670"/>
            <a:ext cx="3143272" cy="5583443"/>
          </a:xfrm>
          <a:prstGeom prst="rect">
            <a:avLst/>
          </a:prstGeom>
        </p:spPr>
      </p:pic>
      <p:pic>
        <p:nvPicPr>
          <p:cNvPr id="4" name="3 Imagen" descr="IMG-20161012-WA00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44" y="928670"/>
            <a:ext cx="4857752" cy="2714644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2143108" y="357166"/>
            <a:ext cx="5286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dirty="0" smtClean="0">
                <a:latin typeface="Calibri" pitchFamily="34" charset="0"/>
                <a:cs typeface="Calibri" pitchFamily="34" charset="0"/>
              </a:rPr>
              <a:t>Cortinas en Salas, Biblioteca y Laboratorios 2016</a:t>
            </a:r>
            <a:endParaRPr lang="es-CL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5 Imagen" descr="IMG-20161013-WA0009.jpg"/>
          <p:cNvPicPr>
            <a:picLocks noChangeAspect="1"/>
          </p:cNvPicPr>
          <p:nvPr/>
        </p:nvPicPr>
        <p:blipFill>
          <a:blip r:embed="rId4" cstate="print"/>
          <a:srcRect b="55682"/>
          <a:stretch>
            <a:fillRect/>
          </a:stretch>
        </p:blipFill>
        <p:spPr>
          <a:xfrm>
            <a:off x="3714744" y="3714752"/>
            <a:ext cx="4857784" cy="2786082"/>
          </a:xfrm>
          <a:prstGeom prst="rect">
            <a:avLst/>
          </a:prstGeom>
        </p:spPr>
      </p:pic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873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IMG-20161130-WA0014.jpg"/>
          <p:cNvPicPr>
            <a:picLocks noChangeAspect="1"/>
          </p:cNvPicPr>
          <p:nvPr/>
        </p:nvPicPr>
        <p:blipFill>
          <a:blip r:embed="rId2"/>
          <a:srcRect b="13653"/>
          <a:stretch>
            <a:fillRect/>
          </a:stretch>
        </p:blipFill>
        <p:spPr>
          <a:xfrm>
            <a:off x="4643438" y="785794"/>
            <a:ext cx="4286247" cy="2857520"/>
          </a:xfrm>
          <a:prstGeom prst="rect">
            <a:avLst/>
          </a:prstGeom>
        </p:spPr>
      </p:pic>
      <p:pic>
        <p:nvPicPr>
          <p:cNvPr id="5" name="4 Imagen" descr="IMG-20161130-WA0015.jpg"/>
          <p:cNvPicPr>
            <a:picLocks noChangeAspect="1"/>
          </p:cNvPicPr>
          <p:nvPr/>
        </p:nvPicPr>
        <p:blipFill>
          <a:blip r:embed="rId3"/>
          <a:srcRect t="9452"/>
          <a:stretch>
            <a:fillRect/>
          </a:stretch>
        </p:blipFill>
        <p:spPr>
          <a:xfrm>
            <a:off x="4714877" y="3786190"/>
            <a:ext cx="4286247" cy="277179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43108" y="357166"/>
            <a:ext cx="5653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>
                <a:latin typeface="Calibri" pitchFamily="34" charset="0"/>
                <a:cs typeface="Calibri" pitchFamily="34" charset="0"/>
              </a:rPr>
              <a:t>Cambios de cortinas Salas, Biblioteca y Laboratorios 2017  </a:t>
            </a:r>
            <a:endParaRPr lang="es-CL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532" y="785794"/>
            <a:ext cx="419103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786190"/>
            <a:ext cx="419103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859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-20160610-WA0001.jpg"/>
          <p:cNvPicPr>
            <a:picLocks noChangeAspect="1"/>
          </p:cNvPicPr>
          <p:nvPr/>
        </p:nvPicPr>
        <p:blipFill>
          <a:blip r:embed="rId2"/>
          <a:srcRect b="33655"/>
          <a:stretch>
            <a:fillRect/>
          </a:stretch>
        </p:blipFill>
        <p:spPr>
          <a:xfrm>
            <a:off x="500034" y="1571612"/>
            <a:ext cx="4079090" cy="4572032"/>
          </a:xfrm>
          <a:prstGeom prst="rect">
            <a:avLst/>
          </a:prstGeom>
        </p:spPr>
      </p:pic>
      <p:pic>
        <p:nvPicPr>
          <p:cNvPr id="3" name="2 Imagen" descr="IMG-20160610-WA0002.jpg"/>
          <p:cNvPicPr>
            <a:picLocks noChangeAspect="1"/>
          </p:cNvPicPr>
          <p:nvPr/>
        </p:nvPicPr>
        <p:blipFill>
          <a:blip r:embed="rId3"/>
          <a:srcRect b="32569"/>
          <a:stretch>
            <a:fillRect/>
          </a:stretch>
        </p:blipFill>
        <p:spPr>
          <a:xfrm>
            <a:off x="4636314" y="1572633"/>
            <a:ext cx="4079090" cy="4563863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2767824" y="642918"/>
            <a:ext cx="34179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2000" dirty="0" smtClean="0">
                <a:latin typeface="Calibri" pitchFamily="34" charset="0"/>
                <a:cs typeface="Calibri" pitchFamily="34" charset="0"/>
              </a:rPr>
              <a:t>Eliminación de la Acumulación </a:t>
            </a:r>
          </a:p>
          <a:p>
            <a:pPr algn="ctr"/>
            <a:r>
              <a:rPr lang="es-CL" sz="2000" dirty="0" smtClean="0">
                <a:latin typeface="Calibri" pitchFamily="34" charset="0"/>
                <a:cs typeface="Calibri" pitchFamily="34" charset="0"/>
              </a:rPr>
              <a:t>de Materiales Reciclables</a:t>
            </a:r>
            <a:endParaRPr lang="es-CL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4 Imagen" descr="LA CISTERNA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6" name="5 Imagen" descr="insignia LCyT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876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-20180328-WA0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314" y="1142984"/>
            <a:ext cx="4153003" cy="2571768"/>
          </a:xfrm>
          <a:prstGeom prst="rect">
            <a:avLst/>
          </a:prstGeom>
        </p:spPr>
      </p:pic>
      <p:pic>
        <p:nvPicPr>
          <p:cNvPr id="3" name="2 Imagen" descr="IMG-20180328-WA00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4" y="3929066"/>
            <a:ext cx="4153003" cy="2571768"/>
          </a:xfrm>
          <a:prstGeom prst="rect">
            <a:avLst/>
          </a:prstGeom>
        </p:spPr>
      </p:pic>
      <p:pic>
        <p:nvPicPr>
          <p:cNvPr id="4" name="3 Imagen" descr="IMG-20180328-WA000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3929066"/>
            <a:ext cx="4153003" cy="2571768"/>
          </a:xfrm>
          <a:prstGeom prst="rect">
            <a:avLst/>
          </a:prstGeom>
        </p:spPr>
      </p:pic>
      <p:pic>
        <p:nvPicPr>
          <p:cNvPr id="5" name="4 Imagen" descr="IMG-20180328-WA001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58" y="1142984"/>
            <a:ext cx="4153003" cy="2571768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428728" y="357166"/>
            <a:ext cx="64593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dirty="0" smtClean="0">
                <a:latin typeface="Calibri" pitchFamily="34" charset="0"/>
                <a:cs typeface="Calibri" pitchFamily="34" charset="0"/>
              </a:rPr>
              <a:t>Implementación de escenografía y encarpado completo,  sin costo </a:t>
            </a:r>
          </a:p>
          <a:p>
            <a:pPr algn="ctr"/>
            <a:r>
              <a:rPr lang="es-CL" dirty="0" smtClean="0">
                <a:latin typeface="Calibri" pitchFamily="34" charset="0"/>
                <a:cs typeface="Calibri" pitchFamily="34" charset="0"/>
              </a:rPr>
              <a:t>para los Apoderados, en Licenciatura Cuartos Medios 2017</a:t>
            </a:r>
            <a:endParaRPr lang="es-CL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881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arcador de contenido"/>
          <p:cNvSpPr>
            <a:spLocks noGrp="1"/>
          </p:cNvSpPr>
          <p:nvPr>
            <p:ph sz="quarter" idx="1"/>
          </p:nvPr>
        </p:nvSpPr>
        <p:spPr>
          <a:xfrm>
            <a:off x="539552" y="980728"/>
            <a:ext cx="7772400" cy="432048"/>
          </a:xfrm>
        </p:spPr>
        <p:txBody>
          <a:bodyPr>
            <a:normAutofit fontScale="77500" lnSpcReduction="20000"/>
          </a:bodyPr>
          <a:lstStyle/>
          <a:p>
            <a:r>
              <a:rPr lang="es-CL" dirty="0" smtClean="0">
                <a:latin typeface="Calibri" pitchFamily="34" charset="0"/>
                <a:cs typeface="Calibri" pitchFamily="34" charset="0"/>
              </a:rPr>
              <a:t>Proyecto Educativo y metas de Gestión originalmente propuestas  :</a:t>
            </a:r>
          </a:p>
          <a:p>
            <a:endParaRPr lang="es-CL" dirty="0"/>
          </a:p>
          <a:p>
            <a:endParaRPr lang="es-CL" dirty="0"/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02177161"/>
              </p:ext>
            </p:extLst>
          </p:nvPr>
        </p:nvGraphicFramePr>
        <p:xfrm>
          <a:off x="323528" y="1484785"/>
          <a:ext cx="8568952" cy="52741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1538"/>
                <a:gridCol w="6407414"/>
              </a:tblGrid>
              <a:tr h="359975">
                <a:tc gridSpan="2">
                  <a:txBody>
                    <a:bodyPr/>
                    <a:lstStyle/>
                    <a:p>
                      <a:pPr algn="ctr"/>
                      <a:r>
                        <a:rPr lang="es-CL" sz="2400" dirty="0" smtClean="0">
                          <a:latin typeface="Calibri" pitchFamily="34" charset="0"/>
                          <a:cs typeface="Calibri" pitchFamily="34" charset="0"/>
                        </a:rPr>
                        <a:t>Proyecto</a:t>
                      </a:r>
                      <a:r>
                        <a:rPr lang="es-CL" sz="2400" baseline="0" dirty="0" smtClean="0">
                          <a:latin typeface="Calibri" pitchFamily="34" charset="0"/>
                          <a:cs typeface="Calibri" pitchFamily="34" charset="0"/>
                        </a:rPr>
                        <a:t> Educativo</a:t>
                      </a:r>
                      <a:endParaRPr lang="es-CL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</a:tr>
              <a:tr h="2698252">
                <a:tc>
                  <a:txBody>
                    <a:bodyPr/>
                    <a:lstStyle/>
                    <a:p>
                      <a:r>
                        <a:rPr lang="es-CL" sz="2000" dirty="0" smtClean="0">
                          <a:latin typeface="Calibri" pitchFamily="34" charset="0"/>
                          <a:cs typeface="Calibri" pitchFamily="34" charset="0"/>
                        </a:rPr>
                        <a:t>Visión</a:t>
                      </a:r>
                      <a:endParaRPr lang="es-CL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000" dirty="0" smtClean="0">
                          <a:solidFill>
                            <a:schemeClr val="tx2"/>
                          </a:solidFill>
                          <a:latin typeface="Calibri" pitchFamily="34" charset="0"/>
                          <a:cs typeface="Calibri" pitchFamily="34" charset="0"/>
                        </a:rPr>
                        <a:t>Ser un liceo de Enseñanza Media Técnico Profesional que forma personas democráticas, con espíritu crítico, proactivos, creativos, innovadores, capaces de adaptarse a los procesos de cambios individuales, sociales y tecnológicos; con competencias técnicas y personales que les permitan desarrollar sus potencialidades en el ámbito psicológico, social y laboral; constituyéndose en  un  aporte para la sociedad.</a:t>
                      </a:r>
                    </a:p>
                    <a:p>
                      <a:endParaRPr lang="es-CL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1982332">
                <a:tc>
                  <a:txBody>
                    <a:bodyPr/>
                    <a:lstStyle/>
                    <a:p>
                      <a:r>
                        <a:rPr lang="es-CL" sz="2000" dirty="0" smtClean="0">
                          <a:latin typeface="Calibri" pitchFamily="34" charset="0"/>
                          <a:cs typeface="Calibri" pitchFamily="34" charset="0"/>
                        </a:rPr>
                        <a:t>Misión</a:t>
                      </a:r>
                      <a:endParaRPr lang="es-CL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000" dirty="0" smtClean="0">
                          <a:solidFill>
                            <a:schemeClr val="tx2"/>
                          </a:solidFill>
                          <a:latin typeface="Calibri" pitchFamily="34" charset="0"/>
                          <a:cs typeface="Calibri" pitchFamily="34" charset="0"/>
                        </a:rPr>
                        <a:t>Formamos  jóvenes con sólidos valores y competencias técnicas en el área Comercial e Industrial;  comprometidos con sus procesos educativos y capaces de integrarse en la sociedad, promoviendo cambios para su  desarrollo personal y para el entorno en el que se desenvuelven.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5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72396" y="116632"/>
            <a:ext cx="571504" cy="715580"/>
          </a:xfrm>
          <a:prstGeom prst="rect">
            <a:avLst/>
          </a:prstGeom>
        </p:spPr>
      </p:pic>
      <p:pic>
        <p:nvPicPr>
          <p:cNvPr id="10" name="9 Imagen" descr="LA CISTERNA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348" y="285728"/>
            <a:ext cx="785818" cy="56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085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20180327_151532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rcRect b="46875"/>
          <a:stretch>
            <a:fillRect/>
          </a:stretch>
        </p:blipFill>
        <p:spPr>
          <a:xfrm>
            <a:off x="642910" y="1000108"/>
            <a:ext cx="4000528" cy="5286412"/>
          </a:xfrm>
          <a:prstGeom prst="rect">
            <a:avLst/>
          </a:prstGeom>
        </p:spPr>
      </p:pic>
      <p:pic>
        <p:nvPicPr>
          <p:cNvPr id="9218" name="Picture 2" descr="C:\Users\Alicia Santibañez\Desktop\fotos cuenta publicaa 2018\Nueva carpeta\IMG_20180327_101054_1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5000628" y="1017991"/>
            <a:ext cx="3500430" cy="2625323"/>
          </a:xfrm>
          <a:prstGeom prst="rect">
            <a:avLst/>
          </a:prstGeom>
          <a:noFill/>
        </p:spPr>
      </p:pic>
      <p:pic>
        <p:nvPicPr>
          <p:cNvPr id="9219" name="Picture 3" descr="C:\Users\Alicia Santibañez\Desktop\fotos cuenta publicaa 2018\Nueva carpeta\IMG_20180327_101048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5000628" y="3714752"/>
            <a:ext cx="3500430" cy="2625323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1828502" y="214290"/>
            <a:ext cx="59037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dirty="0" smtClean="0">
                <a:latin typeface="Calibri" pitchFamily="34" charset="0"/>
                <a:cs typeface="Calibri" pitchFamily="34" charset="0"/>
              </a:rPr>
              <a:t>Reparaciones de techumbres Sector Electrónica, Inspectoría,  </a:t>
            </a:r>
          </a:p>
          <a:p>
            <a:pPr algn="ctr"/>
            <a:r>
              <a:rPr lang="es-CL" dirty="0" smtClean="0">
                <a:latin typeface="Calibri" pitchFamily="34" charset="0"/>
                <a:cs typeface="Calibri" pitchFamily="34" charset="0"/>
              </a:rPr>
              <a:t>Sala segundo piso sector de Química 2017</a:t>
            </a:r>
            <a:endParaRPr lang="es-CL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729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361960" y="214217"/>
            <a:ext cx="62476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dirty="0" smtClean="0">
                <a:latin typeface="Calibri" pitchFamily="34" charset="0"/>
                <a:cs typeface="Calibri" pitchFamily="34" charset="0"/>
              </a:rPr>
              <a:t>     TALLERES    Y   SALIDAS     EDUCATIVAS .-</a:t>
            </a:r>
          </a:p>
          <a:p>
            <a:r>
              <a:rPr lang="es-CL" sz="2400" dirty="0" smtClean="0">
                <a:latin typeface="Calibri" pitchFamily="34" charset="0"/>
                <a:cs typeface="Calibri" pitchFamily="34" charset="0"/>
              </a:rPr>
              <a:t>     </a:t>
            </a:r>
          </a:p>
          <a:p>
            <a:r>
              <a:rPr lang="es-CL" sz="2400" dirty="0" smtClean="0">
                <a:latin typeface="Calibri" pitchFamily="34" charset="0"/>
                <a:cs typeface="Calibri" pitchFamily="34" charset="0"/>
              </a:rPr>
              <a:t>Cantidad   de  salidas   pedagógicas    2017   :   69</a:t>
            </a: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65665771"/>
              </p:ext>
            </p:extLst>
          </p:nvPr>
        </p:nvGraphicFramePr>
        <p:xfrm>
          <a:off x="179512" y="2276873"/>
          <a:ext cx="8640960" cy="40762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19444"/>
                <a:gridCol w="4321516"/>
              </a:tblGrid>
              <a:tr h="54782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None/>
                      </a:pPr>
                      <a:r>
                        <a:rPr lang="es-CL" sz="1800" dirty="0" smtClean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Deportivos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None/>
                      </a:pPr>
                      <a:r>
                        <a:rPr lang="es-CL" sz="1800" dirty="0" smtClean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Musicales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54782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Taller de </a:t>
                      </a:r>
                      <a:r>
                        <a:rPr lang="es-CL" sz="18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Fútbol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Taller de Viola y Violín 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44156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Taller de Tenis de </a:t>
                      </a:r>
                      <a:r>
                        <a:rPr lang="es-CL" sz="18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Mesa 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Taller de Clarinete y Flauta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44156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Taller de Voleibol 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Taller de Saxo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44156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Taller de </a:t>
                      </a:r>
                      <a:r>
                        <a:rPr lang="es-CL" sz="18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Básquetbol 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Taller de Bajo y Guitarra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44156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Taller de A</a:t>
                      </a:r>
                      <a:r>
                        <a:rPr lang="es-CL" sz="18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. </a:t>
                      </a: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Físico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Taller de Teatro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60715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Taller de Malabarismo 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</a:tr>
              <a:tr h="60715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Taller de Tela 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s-CL" sz="18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5" name="4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6" name="5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194296" y="1758205"/>
            <a:ext cx="2166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dirty="0">
                <a:latin typeface="Calibri" pitchFamily="34" charset="0"/>
                <a:cs typeface="Calibri" pitchFamily="34" charset="0"/>
              </a:rPr>
              <a:t>Talleres      </a:t>
            </a:r>
            <a:r>
              <a:rPr lang="es-CL" sz="2400" dirty="0" smtClean="0">
                <a:latin typeface="Calibri" pitchFamily="34" charset="0"/>
                <a:cs typeface="Calibri" pitchFamily="34" charset="0"/>
              </a:rPr>
              <a:t>2017</a:t>
            </a:r>
            <a:endParaRPr lang="es-CL" sz="2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01264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72096" y="1349601"/>
            <a:ext cx="21667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400" dirty="0">
                <a:latin typeface="Calibri" pitchFamily="34" charset="0"/>
                <a:cs typeface="Calibri" pitchFamily="34" charset="0"/>
              </a:rPr>
              <a:t>Talleres      </a:t>
            </a:r>
            <a:r>
              <a:rPr lang="es-CL" sz="2400" dirty="0" smtClean="0">
                <a:latin typeface="Calibri" pitchFamily="34" charset="0"/>
                <a:cs typeface="Calibri" pitchFamily="34" charset="0"/>
              </a:rPr>
              <a:t>2018</a:t>
            </a:r>
            <a:endParaRPr lang="es-CL" sz="24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9520666"/>
              </p:ext>
            </p:extLst>
          </p:nvPr>
        </p:nvGraphicFramePr>
        <p:xfrm>
          <a:off x="179512" y="1844825"/>
          <a:ext cx="8640960" cy="37301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998"/>
                <a:gridCol w="4319962"/>
              </a:tblGrid>
              <a:tr h="561802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None/>
                      </a:pPr>
                      <a:r>
                        <a:rPr lang="es-CL" sz="2000" dirty="0" smtClean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Deportivos</a:t>
                      </a:r>
                      <a:endParaRPr lang="es-CL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None/>
                      </a:pPr>
                      <a:r>
                        <a:rPr lang="es-CL" sz="2000" dirty="0" smtClean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Musicales</a:t>
                      </a:r>
                      <a:endParaRPr lang="es-CL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561802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s-CL" sz="20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Taller de </a:t>
                      </a:r>
                      <a:r>
                        <a:rPr lang="es-CL" sz="20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Fútbol</a:t>
                      </a:r>
                      <a:endParaRPr lang="es-CL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s-CL" sz="20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Taller de Viola y Violín </a:t>
                      </a:r>
                      <a:endParaRPr lang="es-CL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452833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s-CL" sz="20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Taller de Tenis de </a:t>
                      </a:r>
                      <a:r>
                        <a:rPr lang="es-CL" sz="20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Mesa </a:t>
                      </a:r>
                      <a:endParaRPr lang="es-CL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s-CL" sz="20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Taller de Clarinete y Flauta</a:t>
                      </a:r>
                      <a:endParaRPr lang="es-CL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452833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s-CL" sz="20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Taller de Voleibol </a:t>
                      </a:r>
                      <a:endParaRPr lang="es-CL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s-CL" sz="20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Taller de Saxofón</a:t>
                      </a:r>
                      <a:endParaRPr lang="es-CL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452833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s-CL" sz="20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Taller de </a:t>
                      </a:r>
                      <a:r>
                        <a:rPr lang="es-CL" sz="20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Básquetbol </a:t>
                      </a:r>
                      <a:endParaRPr lang="es-CL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s-CL" sz="20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Taller de Bajo y Guitarra</a:t>
                      </a:r>
                      <a:endParaRPr lang="es-CL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625402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s-CL" sz="20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Taller de Folclore</a:t>
                      </a:r>
                      <a:endParaRPr lang="es-CL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20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s-CL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</a:tr>
              <a:tr h="622647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s-CL" sz="20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Taller de A</a:t>
                      </a:r>
                      <a:r>
                        <a:rPr lang="es-CL" sz="20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. </a:t>
                      </a:r>
                      <a:r>
                        <a:rPr lang="es-CL" sz="20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Físico</a:t>
                      </a:r>
                      <a:endParaRPr lang="es-CL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20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s-CL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5" name="4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6" name="5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24256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39552" y="1546778"/>
            <a:ext cx="2891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dirty="0">
                <a:latin typeface="Calibri" pitchFamily="34" charset="0"/>
                <a:cs typeface="Calibri" pitchFamily="34" charset="0"/>
              </a:rPr>
              <a:t>Talleres Nuevos 2018 </a:t>
            </a: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74267527"/>
              </p:ext>
            </p:extLst>
          </p:nvPr>
        </p:nvGraphicFramePr>
        <p:xfrm>
          <a:off x="179512" y="2276874"/>
          <a:ext cx="8784975" cy="33603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35396"/>
                <a:gridCol w="4749579"/>
              </a:tblGrid>
              <a:tr h="48005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None/>
                      </a:pPr>
                      <a:r>
                        <a:rPr lang="es-CL" sz="2000" dirty="0" smtClean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Deportivos</a:t>
                      </a:r>
                      <a:endParaRPr lang="es-CL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None/>
                      </a:pPr>
                      <a:r>
                        <a:rPr lang="es-CL" sz="2000" dirty="0" smtClean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Musicales</a:t>
                      </a:r>
                      <a:endParaRPr lang="es-CL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48005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s-CL" sz="20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Taller de Parkur</a:t>
                      </a:r>
                      <a:endParaRPr lang="es-CL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s-CL" sz="20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Taller de Coro</a:t>
                      </a:r>
                      <a:endParaRPr lang="es-CL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48005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s-CL" sz="20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Taller de Defensa Personal</a:t>
                      </a:r>
                      <a:endParaRPr lang="es-CL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s-CL" sz="20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Taller de Teclado</a:t>
                      </a:r>
                      <a:endParaRPr lang="es-CL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48005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s-CL" sz="20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Taller de Taekwondo</a:t>
                      </a:r>
                      <a:endParaRPr lang="es-CL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s-CL" sz="20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Taller de Trompeta</a:t>
                      </a:r>
                      <a:endParaRPr lang="es-CL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48005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s-CL" sz="20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Taller de Chearleader</a:t>
                      </a:r>
                      <a:endParaRPr lang="es-CL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s-CL" sz="20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Taller de Batería </a:t>
                      </a:r>
                      <a:endParaRPr lang="es-CL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48005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s-CL" sz="20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Taller de Strett Dance</a:t>
                      </a:r>
                      <a:endParaRPr lang="es-CL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s-CL" sz="20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Taller de Violonchelo</a:t>
                      </a:r>
                      <a:endParaRPr lang="es-CL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48005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s-CL" sz="20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Taller de Danza Moderna</a:t>
                      </a:r>
                      <a:endParaRPr lang="es-CL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s-CL" sz="20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Taller de Radio Estudiantil</a:t>
                      </a:r>
                      <a:endParaRPr lang="es-CL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3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5" name="4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405494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07704" y="428324"/>
            <a:ext cx="5169768" cy="487841"/>
          </a:xfrm>
        </p:spPr>
        <p:txBody>
          <a:bodyPr>
            <a:normAutofit fontScale="90000"/>
          </a:bodyPr>
          <a:lstStyle/>
          <a:p>
            <a:r>
              <a:rPr lang="es-CL" sz="2800" dirty="0" smtClean="0"/>
              <a:t>Desafíos   y    Compromisos</a:t>
            </a:r>
            <a:endParaRPr lang="es-CL" sz="2800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44269975"/>
              </p:ext>
            </p:extLst>
          </p:nvPr>
        </p:nvGraphicFramePr>
        <p:xfrm>
          <a:off x="179512" y="1397000"/>
          <a:ext cx="8784976" cy="5122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/>
                <a:gridCol w="6048672"/>
              </a:tblGrid>
              <a:tr h="886042">
                <a:tc>
                  <a:txBody>
                    <a:bodyPr/>
                    <a:lstStyle/>
                    <a:p>
                      <a:r>
                        <a:rPr lang="es-CL" sz="2000" b="0" dirty="0" smtClean="0">
                          <a:latin typeface="Calibri" pitchFamily="34" charset="0"/>
                          <a:cs typeface="Calibri" pitchFamily="34" charset="0"/>
                        </a:rPr>
                        <a:t>EQUIPO</a:t>
                      </a:r>
                      <a:r>
                        <a:rPr lang="es-CL" sz="2000" b="0" baseline="0" dirty="0" smtClean="0">
                          <a:latin typeface="Calibri" pitchFamily="34" charset="0"/>
                          <a:cs typeface="Calibri" pitchFamily="34" charset="0"/>
                        </a:rPr>
                        <a:t>   DE   GESTIÓN</a:t>
                      </a:r>
                      <a:endParaRPr lang="es-CL" sz="2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2000" b="0" dirty="0" smtClean="0">
                          <a:latin typeface="Calibri" pitchFamily="34" charset="0"/>
                          <a:cs typeface="Calibri" pitchFamily="34" charset="0"/>
                        </a:rPr>
                        <a:t>Procurar   los  recursos   necesarios   para  el  buen  funcionamiento   del  establecimiento.</a:t>
                      </a:r>
                    </a:p>
                    <a:p>
                      <a:r>
                        <a:rPr lang="es-CL" sz="2000" b="0" dirty="0" smtClean="0">
                          <a:latin typeface="Calibri" pitchFamily="34" charset="0"/>
                          <a:cs typeface="Calibri" pitchFamily="34" charset="0"/>
                        </a:rPr>
                        <a:t>Otorgar</a:t>
                      </a:r>
                      <a:r>
                        <a:rPr lang="es-CL" sz="2000" b="0" baseline="0" dirty="0" smtClean="0">
                          <a:latin typeface="Calibri" pitchFamily="34" charset="0"/>
                          <a:cs typeface="Calibri" pitchFamily="34" charset="0"/>
                        </a:rPr>
                        <a:t>   las  condiciones   de  mejoramiento   en  los  resultados   académicos  colocando  énfasis  en  matemáticas   y  lenguaje   a  nivel  de   primeros  medios.  </a:t>
                      </a:r>
                    </a:p>
                  </a:txBody>
                  <a:tcPr/>
                </a:tc>
              </a:tr>
              <a:tr h="886042">
                <a:tc>
                  <a:txBody>
                    <a:bodyPr/>
                    <a:lstStyle/>
                    <a:p>
                      <a:r>
                        <a:rPr lang="es-CL" sz="2000" b="0" dirty="0" smtClean="0">
                          <a:latin typeface="Calibri" pitchFamily="34" charset="0"/>
                          <a:cs typeface="Calibri" pitchFamily="34" charset="0"/>
                        </a:rPr>
                        <a:t>DOCENTES</a:t>
                      </a:r>
                      <a:endParaRPr lang="es-CL" sz="2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2000" b="0" dirty="0" smtClean="0">
                          <a:latin typeface="Calibri" pitchFamily="34" charset="0"/>
                          <a:cs typeface="Calibri" pitchFamily="34" charset="0"/>
                        </a:rPr>
                        <a:t>Asistencia</a:t>
                      </a:r>
                      <a:r>
                        <a:rPr lang="es-CL" sz="2000" b="0" baseline="0" dirty="0" smtClean="0">
                          <a:latin typeface="Calibri" pitchFamily="34" charset="0"/>
                          <a:cs typeface="Calibri" pitchFamily="34" charset="0"/>
                        </a:rPr>
                        <a:t>   y  aprobación  de   capacitaciones  en  área   pedagógica.</a:t>
                      </a:r>
                      <a:endParaRPr lang="es-CL" sz="2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886042">
                <a:tc>
                  <a:txBody>
                    <a:bodyPr/>
                    <a:lstStyle/>
                    <a:p>
                      <a:r>
                        <a:rPr lang="es-CL" sz="2000" b="0" dirty="0" smtClean="0">
                          <a:latin typeface="Calibri" pitchFamily="34" charset="0"/>
                          <a:cs typeface="Calibri" pitchFamily="34" charset="0"/>
                        </a:rPr>
                        <a:t>ALUMNOS</a:t>
                      </a:r>
                      <a:endParaRPr lang="es-CL" sz="2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2000" b="0" dirty="0" smtClean="0">
                          <a:latin typeface="Calibri" pitchFamily="34" charset="0"/>
                          <a:cs typeface="Calibri" pitchFamily="34" charset="0"/>
                        </a:rPr>
                        <a:t>Mejorar   asistencia  y</a:t>
                      </a:r>
                      <a:r>
                        <a:rPr lang="es-CL" sz="2000" b="0" baseline="0" dirty="0" smtClean="0">
                          <a:latin typeface="Calibri" pitchFamily="34" charset="0"/>
                          <a:cs typeface="Calibri" pitchFamily="34" charset="0"/>
                        </a:rPr>
                        <a:t>  puntualidad.</a:t>
                      </a:r>
                    </a:p>
                    <a:p>
                      <a:r>
                        <a:rPr lang="es-CL" sz="2000" b="0" baseline="0" dirty="0" smtClean="0">
                          <a:latin typeface="Calibri" pitchFamily="34" charset="0"/>
                          <a:cs typeface="Calibri" pitchFamily="34" charset="0"/>
                        </a:rPr>
                        <a:t>Colaborar  en  mantener  y   mejorar  una  sana  convivencia   escolar.</a:t>
                      </a:r>
                      <a:endParaRPr lang="es-CL" sz="2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886042">
                <a:tc>
                  <a:txBody>
                    <a:bodyPr/>
                    <a:lstStyle/>
                    <a:p>
                      <a:r>
                        <a:rPr lang="es-CL" sz="2000" b="0" dirty="0" smtClean="0">
                          <a:latin typeface="Calibri" pitchFamily="34" charset="0"/>
                          <a:cs typeface="Calibri" pitchFamily="34" charset="0"/>
                        </a:rPr>
                        <a:t>APODERADOS</a:t>
                      </a:r>
                      <a:endParaRPr lang="es-CL" sz="2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2000" b="0" dirty="0" smtClean="0">
                          <a:latin typeface="Calibri" pitchFamily="34" charset="0"/>
                          <a:cs typeface="Calibri" pitchFamily="34" charset="0"/>
                        </a:rPr>
                        <a:t>Respetar  normas   y  apoyar  a  sus</a:t>
                      </a:r>
                      <a:r>
                        <a:rPr lang="es-CL" sz="2000" b="0" baseline="0" dirty="0" smtClean="0">
                          <a:latin typeface="Calibri" pitchFamily="34" charset="0"/>
                          <a:cs typeface="Calibri" pitchFamily="34" charset="0"/>
                        </a:rPr>
                        <a:t>   hijos  involucrándose  en  actividades  del  establecimiento   tales  como  salidas   pedagógicas   y   reuniones   de  apoderados.  </a:t>
                      </a:r>
                      <a:endParaRPr lang="es-CL" sz="2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5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7" name="6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694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37854643"/>
              </p:ext>
            </p:extLst>
          </p:nvPr>
        </p:nvGraphicFramePr>
        <p:xfrm>
          <a:off x="268857" y="2420888"/>
          <a:ext cx="8712968" cy="118138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880320"/>
                <a:gridCol w="5832648"/>
              </a:tblGrid>
              <a:tr h="1181389">
                <a:tc>
                  <a:txBody>
                    <a:bodyPr/>
                    <a:lstStyle/>
                    <a:p>
                      <a:r>
                        <a:rPr lang="es-CL" sz="2400" b="0" dirty="0" smtClean="0">
                          <a:latin typeface="Calibri" pitchFamily="34" charset="0"/>
                          <a:cs typeface="Calibri" pitchFamily="34" charset="0"/>
                        </a:rPr>
                        <a:t>LA</a:t>
                      </a:r>
                      <a:r>
                        <a:rPr lang="es-CL" sz="2400" b="0" baseline="0" dirty="0" smtClean="0">
                          <a:latin typeface="Calibri" pitchFamily="34" charset="0"/>
                          <a:cs typeface="Calibri" pitchFamily="34" charset="0"/>
                        </a:rPr>
                        <a:t>   COMUNIDAD   EDUCATIVA</a:t>
                      </a:r>
                      <a:endParaRPr lang="es-CL" sz="24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2400" b="0" dirty="0" smtClean="0">
                          <a:latin typeface="Calibri" pitchFamily="34" charset="0"/>
                          <a:cs typeface="Calibri" pitchFamily="34" charset="0"/>
                        </a:rPr>
                        <a:t>Mejorar</a:t>
                      </a:r>
                      <a:r>
                        <a:rPr lang="es-CL" sz="2400" b="0" baseline="0" dirty="0" smtClean="0">
                          <a:latin typeface="Calibri" pitchFamily="34" charset="0"/>
                          <a:cs typeface="Calibri" pitchFamily="34" charset="0"/>
                        </a:rPr>
                        <a:t>   índices   de  retención,  aprobación  y  titulación </a:t>
                      </a:r>
                      <a:endParaRPr lang="es-CL" sz="24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4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6" name="5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874181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487" b="11534"/>
          <a:stretch/>
        </p:blipFill>
        <p:spPr>
          <a:xfrm>
            <a:off x="507278" y="197952"/>
            <a:ext cx="8280919" cy="6348217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4139952" y="554437"/>
            <a:ext cx="4464496" cy="1434403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0000" endA="300" endPos="55500" dist="50800" dir="5400000" sy="-100000" algn="bl" rotWithShape="0"/>
          </a:effectLst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TODO   POR   Y    PARA   ELLOS  </a:t>
            </a:r>
            <a:endParaRPr lang="es-CL" sz="2800" b="1" dirty="0">
              <a:solidFill>
                <a:schemeClr val="accent3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1785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Marcador de contenido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696316014"/>
              </p:ext>
            </p:extLst>
          </p:nvPr>
        </p:nvGraphicFramePr>
        <p:xfrm>
          <a:off x="755576" y="1826488"/>
          <a:ext cx="7962108" cy="38404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800200"/>
                <a:gridCol w="6161908"/>
              </a:tblGrid>
              <a:tr h="520316">
                <a:tc>
                  <a:txBody>
                    <a:bodyPr/>
                    <a:lstStyle/>
                    <a:p>
                      <a:r>
                        <a:rPr lang="es-CL" sz="2400" dirty="0" smtClean="0"/>
                        <a:t>Sellos</a:t>
                      </a:r>
                      <a:endParaRPr lang="es-CL" sz="240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2400" dirty="0" smtClean="0"/>
                        <a:t>“Compromiso con sus procesos educativos”</a:t>
                      </a:r>
                    </a:p>
                    <a:p>
                      <a:endParaRPr lang="es-CL" sz="24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400" dirty="0" smtClean="0"/>
                        <a:t>“Espíritu crítico y </a:t>
                      </a:r>
                      <a:r>
                        <a:rPr lang="es-CL" sz="2400" baseline="0" dirty="0" smtClean="0"/>
                        <a:t>  d</a:t>
                      </a:r>
                      <a:r>
                        <a:rPr lang="es-CL" sz="2400" dirty="0" smtClean="0"/>
                        <a:t>emocrático”</a:t>
                      </a:r>
                    </a:p>
                    <a:p>
                      <a:endParaRPr lang="es-CL" sz="24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520316">
                <a:tc>
                  <a:txBody>
                    <a:bodyPr/>
                    <a:lstStyle/>
                    <a:p>
                      <a:r>
                        <a:rPr lang="es-CL" sz="2400" dirty="0" smtClean="0"/>
                        <a:t>Valores</a:t>
                      </a:r>
                      <a:endParaRPr lang="es-CL" sz="240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400" dirty="0" smtClean="0"/>
                        <a:t>Respeto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400" dirty="0" smtClean="0"/>
                        <a:t>Responsabilidad</a:t>
                      </a:r>
                      <a:r>
                        <a:rPr lang="es-CL" sz="2400" baseline="0" dirty="0" smtClean="0"/>
                        <a:t> </a:t>
                      </a:r>
                      <a:endParaRPr lang="es-CL" sz="2400" dirty="0" smtClean="0"/>
                    </a:p>
                    <a:p>
                      <a:r>
                        <a:rPr lang="es-CL" sz="2400" dirty="0" smtClean="0"/>
                        <a:t>Honestidad</a:t>
                      </a:r>
                    </a:p>
                    <a:p>
                      <a:r>
                        <a:rPr lang="es-CL" sz="2400" dirty="0" smtClean="0"/>
                        <a:t>Solidaridad</a:t>
                      </a:r>
                    </a:p>
                    <a:p>
                      <a:r>
                        <a:rPr lang="es-CL" sz="2400" dirty="0" smtClean="0"/>
                        <a:t>Tolerancia</a:t>
                      </a:r>
                    </a:p>
                    <a:p>
                      <a:r>
                        <a:rPr lang="es-CL" sz="2400" dirty="0" smtClean="0"/>
                        <a:t>Lealtad</a:t>
                      </a:r>
                      <a:endParaRPr lang="es-CL" sz="2400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2 Imagen" descr="insignia LCyT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00957" y="357166"/>
            <a:ext cx="571505" cy="715581"/>
          </a:xfrm>
          <a:prstGeom prst="rect">
            <a:avLst/>
          </a:prstGeom>
        </p:spPr>
      </p:pic>
      <p:pic>
        <p:nvPicPr>
          <p:cNvPr id="4" name="3 Imagen" descr="LA CISTERN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348" y="285728"/>
            <a:ext cx="785818" cy="56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626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dad">
  <a:themeElements>
    <a:clrScheme name="Aspect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Equidad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dad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2702</TotalTime>
  <Words>2731</Words>
  <Application>Microsoft Office PowerPoint</Application>
  <PresentationFormat>Carta (216 x 279 mm)</PresentationFormat>
  <Paragraphs>900</Paragraphs>
  <Slides>86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86</vt:i4>
      </vt:variant>
    </vt:vector>
  </HeadingPairs>
  <TitlesOfParts>
    <vt:vector size="87" baseType="lpstr">
      <vt:lpstr>Equidad</vt:lpstr>
      <vt:lpstr>Diapositiva 1</vt:lpstr>
      <vt:lpstr>Cuenta Pública 2017  Liceo Politécnico Ciencia y Tecnología </vt:lpstr>
      <vt:lpstr>Diapositiva 3</vt:lpstr>
      <vt:lpstr>Descripción del Establecimiento  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PRIMEROS MEDIOS</vt:lpstr>
      <vt:lpstr>Diapositiva 18</vt:lpstr>
      <vt:lpstr>Diapositiva 19</vt:lpstr>
      <vt:lpstr>Diapositiva 20</vt:lpstr>
      <vt:lpstr>Informe Titulados 2017</vt:lpstr>
      <vt:lpstr>Informe Titulados 2017</vt:lpstr>
      <vt:lpstr>Porcentaje Titulados 2017</vt:lpstr>
      <vt:lpstr>En conclusión año 2017</vt:lpstr>
      <vt:lpstr>Proceso de Práctica 2018</vt:lpstr>
      <vt:lpstr>Porcentaje de alumnos que realizan su práctica actualmente</vt:lpstr>
      <vt:lpstr>En Conclusión año 2018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Desafíos   y    Compromisos</vt:lpstr>
      <vt:lpstr>Diapositiva 85</vt:lpstr>
      <vt:lpstr>Diapositiva 86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Cuenta Pública 2018 GESTION EDUCATIVA</dc:title>
  <dc:creator>invitado1</dc:creator>
  <cp:lastModifiedBy>Unidad de Producción</cp:lastModifiedBy>
  <cp:revision>113</cp:revision>
  <dcterms:created xsi:type="dcterms:W3CDTF">2018-03-20T13:19:09Z</dcterms:created>
  <dcterms:modified xsi:type="dcterms:W3CDTF">2018-03-29T15:49:29Z</dcterms:modified>
</cp:coreProperties>
</file>