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6" r:id="rId4"/>
    <p:sldId id="257" r:id="rId5"/>
    <p:sldId id="258" r:id="rId6"/>
    <p:sldId id="262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28C3C1-9A85-4FB0-A74F-6E3DC30BB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A1B97C0-5B70-470C-9DCD-453108DE2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CC08353-BDC3-4DAD-8630-68E374AC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C345D87-CED8-4351-A1CF-C5C6F0FE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424225D-5120-4BA0-B422-3BBAAF51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70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2F7E7D-0D4D-4CA5-BEDF-507EE9B1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231157E-B42B-4AE2-9B7D-81BA00920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7FED17A-3CC1-4982-8B11-435EB3D6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F68D4A-85C5-4535-9380-FF0B4CDE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095D5B3-A744-4C79-809A-A115B83B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623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BE5DAF48-6FCA-4777-83CD-61655874B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73A5137-FA8C-4FB3-83E7-D24A83F70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1C564F7-2EF9-4738-B38B-593AF567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8B4FDBD-40E2-4F50-B584-7088C01F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C1B011C-4D2C-42BE-90F9-65E340E3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547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D0FB3F-21D1-44EA-BDF0-389BC6BC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BD56742-E344-441A-9D90-5F60009DB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BDEF145-FA4D-4EEE-906B-1C0D8CD8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A7B5651-1D2E-4AD2-9D77-04801E1A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41BE192-ACFE-474F-8A5A-5D9218B1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608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8D3FA4-B3E6-43DF-83DC-C0D0F08F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56A7D3E-BBEE-4A05-A2A9-40319AFB9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E547348-9551-41EF-B4F9-77F0E2EAA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C761C29-A49F-497F-A91D-759572D7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32C7957-04C3-4108-BED4-623CEEE2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010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961C4F-6B8B-4F98-BED5-F938D4F3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7E12F9D-826C-47BF-A5CF-7D271A0A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2E6A089-840A-4C0C-B01B-A97334C2D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779CE61-D1B5-48B0-B890-5EE90315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41A579B-D7DA-4ED4-92DB-2610CF9E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30EBC69-686C-4046-8100-F58B2E5C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397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D9FFCA-9E91-4B19-9711-BA43D24C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1EBD841-EDC8-43FD-BD0D-8E722307E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C3DC31A-F5F6-43AB-9668-A3481DF4F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372F8A9-D550-40CB-A29E-6A3C51B35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25632AB-F5C7-43A1-9247-06E2CC186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2BC2B64C-5719-48DC-A06F-A0387EC1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304994C-083A-46C7-8EA4-425497F6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9AFF36D-7658-4166-9D2D-18D19854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802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F283D5-EBB0-4F4E-A921-8A962184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EB35D9-7E93-4064-A85B-AAB7ADB6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ACCC795-32C8-43FB-84C4-84668661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637A8F9-C91D-4978-A836-7A6C92FC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133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BD6CD53-3A4C-4CFD-B78B-90D9D15D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A99EE74-A0CB-4528-BE3A-3A3C9371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B9FBB8AA-6BD4-4700-80B4-649DE123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15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A2BC7CD-3D66-409D-8CD1-4D585354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3873217-5D2F-41F0-9857-5364CA80E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B08C9C9-C28B-4CF7-8F3D-6AA9AF24F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53CB468-2BCC-4C39-87F3-51455B4C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E07B0EA-FC96-4774-A2D5-02231604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D8FE97D-AAE0-407A-9D9E-7EC7C659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741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F5F86E-839C-49F7-A924-80CFA0E3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82E2419-423D-4F32-97F8-96637ECC7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A5CB510-5B0C-45FF-9AB0-9B6745E10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03AFFB4-E409-47FB-BAE1-C47D4D09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81F8FE9-2273-4622-AA52-44446B18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A5C31EA-A164-4616-970A-7E803BB7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21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6FDF7E4-8DCB-4F69-9F5A-1EDF757B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F2C4671-503A-4919-84B8-4193CF9CB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D7B7745-E2AF-4E42-87B4-43730C09E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3BEB-60B9-4674-BC5E-175A13940C76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DEA1217-5D51-4AB0-9FFD-672BDF52D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39FF1A4-E8AA-4BA0-8B01-3BAE29CAA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A390-C677-415F-99D3-AE64B0D6C7E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222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consultas.com/embarazo/el-parto/clases-de-preparacion-al-parto-852" TargetMode="External"/><Relationship Id="rId3" Type="http://schemas.openxmlformats.org/officeDocument/2006/relationships/hyperlink" Target="https://www.webconsultas.com/dieta-y-nutricion/alimentacion-en-las-etapas-de-la-vida/nutricion-en-el-embarazo" TargetMode="External"/><Relationship Id="rId7" Type="http://schemas.openxmlformats.org/officeDocument/2006/relationships/hyperlink" Target="https://www.webconsultas.com/dieta-y-nutricion/dieta-equilibrada/micronutrientes/minerales/calcio-1828" TargetMode="External"/><Relationship Id="rId2" Type="http://schemas.openxmlformats.org/officeDocument/2006/relationships/hyperlink" Target="https://www.webconsultas.com/embarazo/control-prenatal/pruebas-durante-el-embarazo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ebconsultas.com/embarazo/control-prenatal/que-es-el-acido-folico" TargetMode="External"/><Relationship Id="rId5" Type="http://schemas.openxmlformats.org/officeDocument/2006/relationships/hyperlink" Target="https://www.webconsultas.com/dieta-y-nutricion/dieta-equilibrada/micronutrientes/minerales/hierro-1833" TargetMode="External"/><Relationship Id="rId4" Type="http://schemas.openxmlformats.org/officeDocument/2006/relationships/hyperlink" Target="https://www.webconsultas.com/dieta-y-nutricion/dieta-equilibrada/macronutrientes/proteinas-181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01EF1255-D552-4A02-ADFC-9F9C9B536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9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C9617CA-E614-4DCF-A032-64E160614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3618"/>
            <a:ext cx="10515600" cy="435133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Embarazo Adolescente</a:t>
            </a:r>
          </a:p>
        </p:txBody>
      </p:sp>
      <p:sp>
        <p:nvSpPr>
          <p:cNvPr id="4" name="Bocadillo nube: nube 3">
            <a:extLst>
              <a:ext uri="{FF2B5EF4-FFF2-40B4-BE49-F238E27FC236}">
                <a16:creationId xmlns="" xmlns:a16="http://schemas.microsoft.com/office/drawing/2014/main" id="{1A59F30D-4DAB-4B74-9B67-2456C537932E}"/>
              </a:ext>
            </a:extLst>
          </p:cNvPr>
          <p:cNvSpPr/>
          <p:nvPr/>
        </p:nvSpPr>
        <p:spPr>
          <a:xfrm>
            <a:off x="4867423" y="2810022"/>
            <a:ext cx="1059766" cy="618978"/>
          </a:xfrm>
          <a:prstGeom prst="cloudCallout">
            <a:avLst>
              <a:gd name="adj1" fmla="val -38090"/>
              <a:gd name="adj2" fmla="val 920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E7F2549-269D-46D2-9AE4-D340F4B33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9766" cy="15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19FB47-110A-460F-BD69-0C6B3C84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5999"/>
            <a:ext cx="10515600" cy="1325563"/>
          </a:xfrm>
          <a:solidFill>
            <a:srgbClr val="FFCCCC"/>
          </a:solidFill>
          <a:ln>
            <a:solidFill>
              <a:srgbClr val="FF6699"/>
            </a:solidFill>
          </a:ln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latin typeface="Arial" panose="020B0604020202020204" pitchFamily="34" charset="0"/>
                <a:cs typeface="Arial" panose="020B0604020202020204" pitchFamily="34" charset="0"/>
              </a:rPr>
              <a:t>  ¿Qué es el embarazo adolescente?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8B97EEE-D39D-40AA-BAA8-8632383CE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778" y="2188482"/>
            <a:ext cx="5407378" cy="4351338"/>
          </a:xfrm>
          <a:noFill/>
          <a:ln>
            <a:solidFill>
              <a:srgbClr val="FF6699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El </a:t>
            </a:r>
            <a:r>
              <a:rPr lang="es-C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embarazo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precoz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es aquel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embarazo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que se produce en niñas y </a:t>
            </a:r>
            <a:r>
              <a:rPr lang="es-C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 partir de la pubertad, comienza el proceso de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cambios físicos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convierte a la niña en un adulto capaz de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la reproducción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sexual. Esto no quiere decir, sin embargo, que la niña esté preparada para ser madre.</a:t>
            </a:r>
          </a:p>
        </p:txBody>
      </p:sp>
      <p:pic>
        <p:nvPicPr>
          <p:cNvPr id="2050" name="Picture 2" descr="Por día, 300 adolescentes menores de 19 años se convierten en ...">
            <a:extLst>
              <a:ext uri="{FF2B5EF4-FFF2-40B4-BE49-F238E27FC236}">
                <a16:creationId xmlns="" xmlns:a16="http://schemas.microsoft.com/office/drawing/2014/main" id="{CC22608C-D147-4413-90F2-20C119C3FB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54469"/>
            <a:ext cx="5181600" cy="289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48B885-DA79-4040-9AAF-D1BC7B1DE2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  <a:ln>
            <a:solidFill>
              <a:srgbClr val="FF6699"/>
            </a:solidFill>
          </a:ln>
        </p:spPr>
        <p:txBody>
          <a:bodyPr/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Factores que influyen en un embarazo adolescente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0ECAE9FC-F7AF-404F-B76F-4BFA49873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245" y="2141537"/>
            <a:ext cx="5181600" cy="4351338"/>
          </a:xfrm>
          <a:ln>
            <a:solidFill>
              <a:srgbClr val="FF6699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Además de la precocidad sexual, otros factores de riesgo </a:t>
            </a:r>
            <a:r>
              <a:rPr lang="es-C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influyen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para que se produzca un </a:t>
            </a:r>
            <a:r>
              <a:rPr lang="es-C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embarazo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 precoz, como: Disfunción familiar (deseo de huir de un hogar en el que la adolescente se siente incómoda, o amenazada por la violencia, el alcoholismo y la posibilidad de incesto). ... Consumo de alcohol o drogas.</a:t>
            </a:r>
          </a:p>
        </p:txBody>
      </p:sp>
      <p:pic>
        <p:nvPicPr>
          <p:cNvPr id="3074" name="Picture 2" descr="Index of /stock12/image/2016/Junio">
            <a:extLst>
              <a:ext uri="{FF2B5EF4-FFF2-40B4-BE49-F238E27FC236}">
                <a16:creationId xmlns="" xmlns:a16="http://schemas.microsoft.com/office/drawing/2014/main" id="{B094B2E0-0850-4369-93C3-330DF4581E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5" y="2413000"/>
            <a:ext cx="536484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929B87-5725-4C76-B001-BD1F34C9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26" y="461961"/>
            <a:ext cx="5069568" cy="1060449"/>
          </a:xfrm>
          <a:solidFill>
            <a:srgbClr val="FFCCCC"/>
          </a:solidFill>
          <a:ln>
            <a:solidFill>
              <a:srgbClr val="FF6699"/>
            </a:solidFill>
          </a:ln>
        </p:spPr>
        <p:txBody>
          <a:bodyPr>
            <a:normAutofit fontScale="90000"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Problemas físicos a causa del embarazo adolescente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568D1A9-238B-4C04-80F5-43F942BF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711" y="992186"/>
            <a:ext cx="6412089" cy="4873625"/>
          </a:xfrm>
          <a:ln>
            <a:solidFill>
              <a:srgbClr val="FF6699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A esas edades, la pelvis aún no es apta para soportar el peso de un feto, además el desarrollo de la vagina y el cuello uterino es insuficiente, lo que puede afectar la formación del bebé.</a:t>
            </a:r>
          </a:p>
          <a:p>
            <a:pPr marL="0" indent="0" algn="just">
              <a:buNone/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Agregando que las madres pueden presentar preeclampsia o hipertensión arterial, acompañada de convulsiones y estado de coma (eclampsia), anemia, infecciones en las vías urinarias o de transmisión sexual, e incluso, parto prematuro o </a:t>
            </a:r>
            <a:r>
              <a:rPr lang="es-C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aborto.</a:t>
            </a:r>
          </a:p>
          <a:p>
            <a:pPr marL="0" indent="0" algn="just">
              <a:buNone/>
            </a:pPr>
            <a:endParaRPr lang="es-CL" sz="2800" dirty="0"/>
          </a:p>
          <a:p>
            <a:pPr marL="0" indent="0" algn="just">
              <a:buNone/>
            </a:pPr>
            <a:endParaRPr lang="es-CL" sz="2800" dirty="0"/>
          </a:p>
        </p:txBody>
      </p:sp>
      <p:pic>
        <p:nvPicPr>
          <p:cNvPr id="8" name="Picture 2" descr="3 mitos extendidos sobre los partos y qué hay de cierto en ellos ...">
            <a:extLst>
              <a:ext uri="{FF2B5EF4-FFF2-40B4-BE49-F238E27FC236}">
                <a16:creationId xmlns="" xmlns:a16="http://schemas.microsoft.com/office/drawing/2014/main" id="{2460A0F8-0D94-44D2-8E5D-7A1CC47B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6" y="2224314"/>
            <a:ext cx="5069568" cy="339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una 5">
            <a:extLst>
              <a:ext uri="{FF2B5EF4-FFF2-40B4-BE49-F238E27FC236}">
                <a16:creationId xmlns="" xmlns:a16="http://schemas.microsoft.com/office/drawing/2014/main" id="{AB2EEFCC-5AE2-4117-BC5C-BBB57A6D8D48}"/>
              </a:ext>
            </a:extLst>
          </p:cNvPr>
          <p:cNvSpPr/>
          <p:nvPr/>
        </p:nvSpPr>
        <p:spPr>
          <a:xfrm rot="21439489">
            <a:off x="10787402" y="5335586"/>
            <a:ext cx="478972" cy="1060449"/>
          </a:xfrm>
          <a:prstGeom prst="mo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Sol 8">
            <a:extLst>
              <a:ext uri="{FF2B5EF4-FFF2-40B4-BE49-F238E27FC236}">
                <a16:creationId xmlns="" xmlns:a16="http://schemas.microsoft.com/office/drawing/2014/main" id="{E2563897-638F-43F6-9055-807BD7866595}"/>
              </a:ext>
            </a:extLst>
          </p:cNvPr>
          <p:cNvSpPr/>
          <p:nvPr/>
        </p:nvSpPr>
        <p:spPr>
          <a:xfrm>
            <a:off x="11079513" y="5369715"/>
            <a:ext cx="1016000" cy="992189"/>
          </a:xfrm>
          <a:prstGeom prst="sun">
            <a:avLst>
              <a:gd name="adj" fmla="val 2928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1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E8038A1-7FC7-4364-BBBA-9AC27EA7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3413"/>
            <a:ext cx="10515600" cy="1325563"/>
          </a:xfrm>
          <a:solidFill>
            <a:srgbClr val="FFCCCC"/>
          </a:solidFill>
          <a:ln>
            <a:solidFill>
              <a:srgbClr val="FF6699"/>
            </a:solidFill>
          </a:ln>
        </p:spPr>
        <p:txBody>
          <a:bodyPr/>
          <a:lstStyle/>
          <a:p>
            <a:r>
              <a:rPr lang="es-CL" b="1" dirty="0"/>
              <a:t>                                Consejos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79A9446-DE07-47C8-B3B4-DB91A9D3A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6900"/>
            <a:ext cx="5181600" cy="4351338"/>
          </a:xfrm>
          <a:ln>
            <a:solidFill>
              <a:srgbClr val="FF6699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s-CL" sz="2000" dirty="0">
                <a:cs typeface="Arial" panose="020B0604020202020204" pitchFamily="34" charset="0"/>
              </a:rPr>
              <a:t>Ponerse en manos de un especialista en cuanto conozca su estado, consultarle todas las dudas que tenga, y seguir sus recomendaciones, acudiendo a todas las citas y realizándose todas las 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pruebas médicas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</a:rPr>
              <a:t> necesarias.</a:t>
            </a:r>
          </a:p>
          <a:p>
            <a:r>
              <a:rPr lang="es-CL" sz="2000" dirty="0">
                <a:cs typeface="Arial" panose="020B0604020202020204" pitchFamily="34" charset="0"/>
              </a:rPr>
              <a:t>Seguir una dieta nutritiva y equilibrada (ver 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Nutrición en el embarazo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</a:rPr>
              <a:t>), rica en 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proteínas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</a:rPr>
              <a:t>, 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hierro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</a:rPr>
              <a:t>, 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ácido fólico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</a:rPr>
              <a:t> y 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calcio</a:t>
            </a:r>
            <a:r>
              <a:rPr lang="es-CL" sz="2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s-CL" sz="2000" dirty="0">
                <a:cs typeface="Arial" panose="020B0604020202020204" pitchFamily="34" charset="0"/>
              </a:rPr>
              <a:t>Tomar los suplementos vitamínicos que le prescriban. Las necesidades de calcio y hierro, por ejemplo, son muy superiores en el caso de que la embarazada sea adolescente, por lo que es fundamental que siga las indicaciones de su médico al respecto.</a:t>
            </a:r>
          </a:p>
          <a:p>
            <a:r>
              <a:rPr lang="es-CL" sz="2000" dirty="0">
                <a:cs typeface="Arial" panose="020B0604020202020204" pitchFamily="34" charset="0"/>
              </a:rPr>
              <a:t>Mantenerse bien hidratada bebiendo suficiente agua a lo largo del día.</a:t>
            </a:r>
          </a:p>
          <a:p>
            <a:r>
              <a:rPr lang="es-CL" sz="2000" dirty="0">
                <a:cs typeface="Arial" panose="020B0604020202020204" pitchFamily="34" charset="0"/>
              </a:rPr>
              <a:t>No fumar y evitar los ambientes con humo procedente del tabaco, o cualquier otro tipo de contaminación.</a:t>
            </a:r>
          </a:p>
          <a:p>
            <a:endParaRPr lang="es-CL" sz="20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="" xmlns:a16="http://schemas.microsoft.com/office/drawing/2014/main" id="{669AB146-2C51-4988-BB35-23CFBC144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66900"/>
            <a:ext cx="5181600" cy="4351338"/>
          </a:xfrm>
          <a:ln>
            <a:solidFill>
              <a:srgbClr val="FF6699"/>
            </a:solidFill>
          </a:ln>
        </p:spPr>
        <p:txBody>
          <a:bodyPr>
            <a:noAutofit/>
          </a:bodyPr>
          <a:lstStyle/>
          <a:p>
            <a:r>
              <a:rPr lang="es-CL" sz="1800" dirty="0">
                <a:cs typeface="Arial" panose="020B0604020202020204" pitchFamily="34" charset="0"/>
              </a:rPr>
              <a:t>No tomar alcohol ni drogas.</a:t>
            </a:r>
          </a:p>
          <a:p>
            <a:r>
              <a:rPr lang="es-CL" sz="1800" dirty="0">
                <a:cs typeface="Arial" panose="020B0604020202020204" pitchFamily="34" charset="0"/>
              </a:rPr>
              <a:t>No tomar medicamentos, salvo prescripción médica.</a:t>
            </a:r>
          </a:p>
          <a:p>
            <a:r>
              <a:rPr lang="es-CL" sz="1800" dirty="0">
                <a:cs typeface="Arial" panose="020B0604020202020204" pitchFamily="34" charset="0"/>
              </a:rPr>
              <a:t>Dormir y descansar lo suficiente.</a:t>
            </a:r>
          </a:p>
          <a:p>
            <a:r>
              <a:rPr lang="es-CL" sz="1800" dirty="0">
                <a:cs typeface="Arial" panose="020B0604020202020204" pitchFamily="34" charset="0"/>
              </a:rPr>
              <a:t>Realizar ejercicio físico moderado de forma regular, consultando siempre antes con su médico cuál es el más apropiado en su caso.</a:t>
            </a:r>
          </a:p>
          <a:p>
            <a:r>
              <a:rPr lang="es-CL" sz="1800" dirty="0">
                <a:cs typeface="Arial" panose="020B0604020202020204" pitchFamily="34" charset="0"/>
              </a:rPr>
              <a:t>Acudir a </a:t>
            </a:r>
            <a:r>
              <a:rPr lang="es-CL" sz="1800" b="1" dirty="0">
                <a:solidFill>
                  <a:srgbClr val="FF0000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clases de preparación al parto</a:t>
            </a:r>
            <a:r>
              <a:rPr lang="es-CL" sz="1800" dirty="0">
                <a:cs typeface="Arial" panose="020B0604020202020204" pitchFamily="34" charset="0"/>
              </a:rPr>
              <a:t>. Son muy importantes porque la adolescente normalmente no ha planificado el embarazo, ni se ha informado sobre la gestación, el parto, y la crianza de un bebé, y los profesionales le ayudarán a enfrentarse a la maternidad con seguridad y confianza</a:t>
            </a:r>
          </a:p>
          <a:p>
            <a:endParaRPr lang="es-CL" sz="1800" dirty="0"/>
          </a:p>
        </p:txBody>
      </p:sp>
      <p:sp>
        <p:nvSpPr>
          <p:cNvPr id="9" name="Corazón 8">
            <a:extLst>
              <a:ext uri="{FF2B5EF4-FFF2-40B4-BE49-F238E27FC236}">
                <a16:creationId xmlns="" xmlns:a16="http://schemas.microsoft.com/office/drawing/2014/main" id="{2109ABDE-04AB-4127-883A-4CC9C3848B8A}"/>
              </a:ext>
            </a:extLst>
          </p:cNvPr>
          <p:cNvSpPr/>
          <p:nvPr/>
        </p:nvSpPr>
        <p:spPr>
          <a:xfrm>
            <a:off x="10497312" y="5577840"/>
            <a:ext cx="402336" cy="384048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824159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127C9F-2C34-4F04-B3B8-8A974F7DF7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  <a:ln>
            <a:solidFill>
              <a:srgbClr val="FF6699"/>
            </a:solidFill>
          </a:ln>
        </p:spPr>
        <p:txBody>
          <a:bodyPr/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¿Como se puede prevenir el embarazo adolescente?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8629C66F-60EB-4ECD-8C64-35975E85A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6699"/>
            </a:solidFill>
          </a:ln>
        </p:spPr>
        <p:txBody>
          <a:bodyPr>
            <a:normAutofit fontScale="92500"/>
          </a:bodyPr>
          <a:lstStyle/>
          <a:p>
            <a:r>
              <a:rPr lang="es-C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Hablar con las adolescentes acerca del sexo, incluido lo siguiente:</a:t>
            </a:r>
            <a:endParaRPr lang="es-C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Instar a las adolescentes a no tener relaciones sexuales.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Instarlas a usar métodos eficaces de anticoncepción para prevenir el embarazo, y además usar condones para protegerse contra enfermedades de transmisión sexual.</a:t>
            </a:r>
          </a:p>
          <a:p>
            <a:endParaRPr lang="es-CL" dirty="0"/>
          </a:p>
        </p:txBody>
      </p:sp>
      <p:pic>
        <p:nvPicPr>
          <p:cNvPr id="5122" name="Picture 2" descr="4 consejos para hablar con tu hijo adolescente — Mejor con Salud">
            <a:extLst>
              <a:ext uri="{FF2B5EF4-FFF2-40B4-BE49-F238E27FC236}">
                <a16:creationId xmlns="" xmlns:a16="http://schemas.microsoft.com/office/drawing/2014/main" id="{9FAD38DC-3B4C-45B4-9AB4-4CCAEA2831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78" y="2502568"/>
            <a:ext cx="5057123" cy="33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529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3A623B-77FD-469C-A433-F76BE0A41D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  <a:ln>
            <a:solidFill>
              <a:srgbClr val="FF6699"/>
            </a:solidFill>
          </a:ln>
        </p:spPr>
        <p:txBody>
          <a:bodyPr/>
          <a:lstStyle/>
          <a:p>
            <a:r>
              <a:rPr lang="es-CL" dirty="0"/>
              <a:t>              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Finalmente otorgar apoyo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5EBB766-A741-4805-804E-9E4CCCA20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2625"/>
            <a:ext cx="5181600" cy="4351338"/>
          </a:xfrm>
          <a:ln>
            <a:solidFill>
              <a:srgbClr val="FF6699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/>
              <a:t>El embarazo adolescente puede suponer una crisis para tu adolescente y tu familia. Las reacciones frecuentes pueden incluir ira, culpa y negación. Tu hija o hijo adolescente también podría sufrir ansiedad, miedo, conmoción y depresión. Pregúntale qué siente y habla sobre lo que está por venir. En este momento, tu adolescente necesita tu amor, tu orientación y tu apoyo más que nunca.</a:t>
            </a:r>
          </a:p>
        </p:txBody>
      </p:sp>
      <p:pic>
        <p:nvPicPr>
          <p:cNvPr id="6146" name="Picture 2" descr="Madre consolando a su hija adolescente en casa en el sofá | Foto ...">
            <a:extLst>
              <a:ext uri="{FF2B5EF4-FFF2-40B4-BE49-F238E27FC236}">
                <a16:creationId xmlns="" xmlns:a16="http://schemas.microsoft.com/office/drawing/2014/main" id="{D6A0F4AB-E406-46CE-8295-D830843776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402474"/>
            <a:ext cx="5181600" cy="34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9976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E9515202-6EC0-490E-A5D6-5E05083C7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959473"/>
            <a:ext cx="12192000" cy="89852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s-CL" b="1" dirty="0"/>
              <a:t>Verónica González Encargada de </a:t>
            </a:r>
            <a:r>
              <a:rPr lang="es-CL" b="1" dirty="0" smtClean="0"/>
              <a:t>Enfermería. </a:t>
            </a:r>
            <a:r>
              <a:rPr lang="es-US" b="1" dirty="0" smtClean="0">
                <a:solidFill>
                  <a:schemeClr val="accent1"/>
                </a:solidFill>
              </a:rPr>
              <a:t>Liceo Politécnico Ciencia y Tecnología 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7" name="AutoShape 2" descr="Matriz logo Liceo Politécnico Cs y Tec | Matrices y Bordados">
            <a:extLst>
              <a:ext uri="{FF2B5EF4-FFF2-40B4-BE49-F238E27FC236}">
                <a16:creationId xmlns="" xmlns:a16="http://schemas.microsoft.com/office/drawing/2014/main" id="{7B7A9159-E1C5-44B6-BDC9-669C7DE8F1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07099" y="2081213"/>
            <a:ext cx="1500187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3A5FBD4-A609-43CD-A795-05904ABFD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2623" r="15028" b="9713"/>
          <a:stretch/>
        </p:blipFill>
        <p:spPr>
          <a:xfrm>
            <a:off x="11343304" y="5959473"/>
            <a:ext cx="746042" cy="89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301</Words>
  <Application>Microsoft Office PowerPoint</Application>
  <PresentationFormat>Panorámica</PresentationFormat>
  <Paragraphs>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  ¿Qué es el embarazo adolescente?</vt:lpstr>
      <vt:lpstr>Factores que influyen en un embarazo adolescente</vt:lpstr>
      <vt:lpstr>Problemas físicos a causa del embarazo adolescente</vt:lpstr>
      <vt:lpstr>                                Consejos </vt:lpstr>
      <vt:lpstr>¿Como se puede prevenir el embarazo adolescente?</vt:lpstr>
      <vt:lpstr>               Finalmente otorgar apoyo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Francko1215 Peña</dc:creator>
  <cp:lastModifiedBy>Rafael Rojas</cp:lastModifiedBy>
  <cp:revision>4</cp:revision>
  <dcterms:created xsi:type="dcterms:W3CDTF">2020-05-18T01:43:19Z</dcterms:created>
  <dcterms:modified xsi:type="dcterms:W3CDTF">2020-05-19T17:19:17Z</dcterms:modified>
</cp:coreProperties>
</file>