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0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15280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9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2860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76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1368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7700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1106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7/7/2020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0543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6356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77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7/7/2020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53711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9.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hyperlink" Target="https://www.liceocienciaytecnologia.com/admision-talleres-extraprogramaticos-2020/taller-ecol%C3%B3gico/"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S" dirty="0"/>
              <a:t>Comunidades de aprendizaje socio ambiental </a:t>
            </a:r>
            <a:endParaRPr lang="es-CL" dirty="0"/>
          </a:p>
        </p:txBody>
      </p:sp>
      <p:sp>
        <p:nvSpPr>
          <p:cNvPr id="3" name="Subtítulo 2"/>
          <p:cNvSpPr>
            <a:spLocks noGrp="1"/>
          </p:cNvSpPr>
          <p:nvPr>
            <p:ph type="subTitle" idx="1"/>
          </p:nvPr>
        </p:nvSpPr>
        <p:spPr/>
        <p:txBody>
          <a:bodyPr>
            <a:normAutofit/>
          </a:bodyPr>
          <a:lstStyle/>
          <a:p>
            <a:pPr algn="ctr"/>
            <a:r>
              <a:rPr lang="es-ES" sz="7200" dirty="0"/>
              <a:t>C.A.S.A.</a:t>
            </a:r>
            <a:endParaRPr lang="es-CL" sz="7200" dirty="0"/>
          </a:p>
        </p:txBody>
      </p:sp>
      <p:pic>
        <p:nvPicPr>
          <p:cNvPr id="6" name="Imagen 5"/>
          <p:cNvPicPr>
            <a:picLocks noChangeAspect="1"/>
          </p:cNvPicPr>
          <p:nvPr/>
        </p:nvPicPr>
        <p:blipFill>
          <a:blip r:embed="rId2"/>
          <a:stretch>
            <a:fillRect/>
          </a:stretch>
        </p:blipFill>
        <p:spPr>
          <a:xfrm>
            <a:off x="1762991" y="298739"/>
            <a:ext cx="8686800" cy="3829050"/>
          </a:xfrm>
          <a:prstGeom prst="rect">
            <a:avLst/>
          </a:prstGeom>
        </p:spPr>
      </p:pic>
    </p:spTree>
    <p:extLst>
      <p:ext uri="{BB962C8B-B14F-4D97-AF65-F5344CB8AC3E}">
        <p14:creationId xmlns:p14="http://schemas.microsoft.com/office/powerpoint/2010/main" val="46064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ES" dirty="0"/>
              <a:t>¡Muchas gracias! </a:t>
            </a:r>
            <a:endParaRPr lang="es-CL" dirty="0"/>
          </a:p>
        </p:txBody>
      </p:sp>
      <p:pic>
        <p:nvPicPr>
          <p:cNvPr id="8" name="Marcador de posición de imagen 7"/>
          <p:cNvPicPr>
            <a:picLocks noGrp="1" noChangeAspect="1"/>
          </p:cNvPicPr>
          <p:nvPr>
            <p:ph type="pic" idx="1"/>
          </p:nvPr>
        </p:nvPicPr>
        <p:blipFill>
          <a:blip r:embed="rId2">
            <a:extLst>
              <a:ext uri="{28A0092B-C50C-407E-A947-70E740481C1C}">
                <a14:useLocalDpi xmlns:a14="http://schemas.microsoft.com/office/drawing/2010/main" val="0"/>
              </a:ext>
            </a:extLst>
          </a:blip>
          <a:srcRect t="19992" b="19992"/>
          <a:stretch>
            <a:fillRect/>
          </a:stretch>
        </p:blipFill>
        <p:spPr>
          <a:xfrm>
            <a:off x="0" y="-1"/>
            <a:ext cx="12188952" cy="4312228"/>
          </a:xfrm>
        </p:spPr>
      </p:pic>
      <p:pic>
        <p:nvPicPr>
          <p:cNvPr id="10" name="Imagen 9"/>
          <p:cNvPicPr>
            <a:picLocks noChangeAspect="1"/>
          </p:cNvPicPr>
          <p:nvPr/>
        </p:nvPicPr>
        <p:blipFill>
          <a:blip r:embed="rId3"/>
          <a:stretch>
            <a:fillRect/>
          </a:stretch>
        </p:blipFill>
        <p:spPr>
          <a:xfrm>
            <a:off x="8478982" y="4960137"/>
            <a:ext cx="3086100" cy="1463041"/>
          </a:xfrm>
          <a:prstGeom prst="rect">
            <a:avLst/>
          </a:prstGeom>
        </p:spPr>
      </p:pic>
    </p:spTree>
    <p:extLst>
      <p:ext uri="{BB962C8B-B14F-4D97-AF65-F5344CB8AC3E}">
        <p14:creationId xmlns:p14="http://schemas.microsoft.com/office/powerpoint/2010/main" val="51583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¿Qué es un comunidad de aprendizaje? </a:t>
            </a:r>
            <a:endParaRPr lang="es-CL" dirty="0"/>
          </a:p>
        </p:txBody>
      </p:sp>
      <p:sp>
        <p:nvSpPr>
          <p:cNvPr id="3" name="Marcador de contenido 2"/>
          <p:cNvSpPr>
            <a:spLocks noGrp="1"/>
          </p:cNvSpPr>
          <p:nvPr>
            <p:ph idx="1"/>
          </p:nvPr>
        </p:nvSpPr>
        <p:spPr/>
        <p:txBody>
          <a:bodyPr>
            <a:normAutofit/>
          </a:bodyPr>
          <a:lstStyle/>
          <a:p>
            <a:pPr algn="just"/>
            <a:r>
              <a:rPr lang="es-ES" sz="2400" dirty="0"/>
              <a:t>“Las Comunidades de Aprendizaje se caracterizan por ser espacios en los que los participantes cooperan e interactúan activamente en la construcción conjunta de unos objetivos de aprendizaje previamente definidos. La efectividad de este tipo de interacciones en el desarrollo de un aprendizaje significativo está vinculada con el sentimiento de pertenencia y la posibilidad de participar y compartir conocimientos con otros aprendices, lo cual conlleva una mayor implicación por parte de los estudiantes, así como una mayor conexión con los resultados de su trabajo.”</a:t>
            </a:r>
          </a:p>
          <a:p>
            <a:pPr algn="r"/>
            <a:r>
              <a:rPr lang="es-CL" sz="1200" dirty="0"/>
              <a:t>https://www.educaciontrespuntocero.com/noticias/comunidades-virtuales-de-aprendizaje/25-06.2020 </a:t>
            </a:r>
          </a:p>
        </p:txBody>
      </p:sp>
    </p:spTree>
    <p:extLst>
      <p:ext uri="{BB962C8B-B14F-4D97-AF65-F5344CB8AC3E}">
        <p14:creationId xmlns:p14="http://schemas.microsoft.com/office/powerpoint/2010/main" val="33378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7"/>
          <p:cNvSpPr>
            <a:spLocks noGrp="1"/>
          </p:cNvSpPr>
          <p:nvPr>
            <p:ph type="title"/>
          </p:nvPr>
        </p:nvSpPr>
        <p:spPr/>
        <p:txBody>
          <a:bodyPr/>
          <a:lstStyle/>
          <a:p>
            <a:pPr algn="ctr"/>
            <a:r>
              <a:rPr lang="es-ES" dirty="0"/>
              <a:t>Recursos digitales y comunidades</a:t>
            </a:r>
            <a:endParaRPr lang="es-CL" dirty="0"/>
          </a:p>
        </p:txBody>
      </p:sp>
      <p:sp>
        <p:nvSpPr>
          <p:cNvPr id="8" name="Marcador de contenido 7"/>
          <p:cNvSpPr>
            <a:spLocks noGrp="1"/>
          </p:cNvSpPr>
          <p:nvPr>
            <p:ph idx="1"/>
          </p:nvPr>
        </p:nvSpPr>
        <p:spPr/>
        <p:txBody>
          <a:bodyPr>
            <a:normAutofit/>
          </a:bodyPr>
          <a:lstStyle/>
          <a:p>
            <a:pPr algn="just"/>
            <a:r>
              <a:rPr lang="es-ES" sz="2400" dirty="0"/>
              <a:t>Las Comunidades Virtuales de Aprendizaje son una alternativa para trabajar con los estudiantes desde sus casas, aprovechando las oportunidades que otorgan los entornos digitales y una posibilidad de experimentar el desarrollo del aprendizaje colaborativo entre pares y con profesores de diferentes asignaturas en una misma experiencia educativa. </a:t>
            </a:r>
          </a:p>
          <a:p>
            <a:pPr algn="just"/>
            <a:r>
              <a:rPr lang="es-ES" sz="2400" dirty="0"/>
              <a:t>Este es uno de los requisitos establecidos en el ámbito curricular del proceso de </a:t>
            </a:r>
            <a:r>
              <a:rPr lang="es-ES" sz="2400" b="1" dirty="0"/>
              <a:t>Certificación Ambiental</a:t>
            </a:r>
            <a:r>
              <a:rPr lang="es-ES" sz="2400" dirty="0"/>
              <a:t>, generar planificación de aulas integradas en al menos 2 niveles. </a:t>
            </a:r>
            <a:endParaRPr lang="es-CL" sz="2400" dirty="0"/>
          </a:p>
        </p:txBody>
      </p:sp>
    </p:spTree>
    <p:extLst>
      <p:ext uri="{BB962C8B-B14F-4D97-AF65-F5344CB8AC3E}">
        <p14:creationId xmlns:p14="http://schemas.microsoft.com/office/powerpoint/2010/main" val="296978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¿Qué es la certificación ambiental? </a:t>
            </a:r>
            <a:endParaRPr lang="es-CL" dirty="0"/>
          </a:p>
        </p:txBody>
      </p:sp>
      <p:sp>
        <p:nvSpPr>
          <p:cNvPr id="4" name="Marcador de contenido 3"/>
          <p:cNvSpPr>
            <a:spLocks noGrp="1"/>
          </p:cNvSpPr>
          <p:nvPr>
            <p:ph sz="half" idx="1"/>
          </p:nvPr>
        </p:nvSpPr>
        <p:spPr/>
        <p:txBody>
          <a:bodyPr>
            <a:normAutofit/>
          </a:bodyPr>
          <a:lstStyle/>
          <a:p>
            <a:pPr algn="just"/>
            <a:r>
              <a:rPr lang="es-ES" sz="2000" dirty="0"/>
              <a:t>El SNCAE, es una plataforma de intervención para los distintos actores del quehacer educativo y social de nuestro país. </a:t>
            </a:r>
          </a:p>
          <a:p>
            <a:pPr algn="just"/>
            <a:r>
              <a:rPr lang="es-ES" sz="2000" dirty="0"/>
              <a:t>A través de este programa integral de educación ambiental se busca llevar la realidad al currículum y el currículum a la realidad, desarrollando líneas de acción complementarias para fortalecer la responsabilidad ambiental, el cuidado y protección del medio ambiente y la generación de redes asociativas para la gestión ambiental local. </a:t>
            </a:r>
            <a:endParaRPr lang="es-CL" sz="2000" dirty="0"/>
          </a:p>
        </p:txBody>
      </p:sp>
      <p:pic>
        <p:nvPicPr>
          <p:cNvPr id="10" name="Marcador de contenido 9"/>
          <p:cNvPicPr>
            <a:picLocks noGrp="1" noChangeAspect="1"/>
          </p:cNvPicPr>
          <p:nvPr>
            <p:ph sz="half" idx="2"/>
          </p:nvPr>
        </p:nvPicPr>
        <p:blipFill>
          <a:blip r:embed="rId2"/>
          <a:stretch>
            <a:fillRect/>
          </a:stretch>
        </p:blipFill>
        <p:spPr>
          <a:xfrm>
            <a:off x="8037368" y="3917216"/>
            <a:ext cx="2847109" cy="2523589"/>
          </a:xfrm>
          <a:prstGeom prst="rect">
            <a:avLst/>
          </a:prstGeom>
        </p:spPr>
      </p:pic>
      <p:sp>
        <p:nvSpPr>
          <p:cNvPr id="11" name="CuadroTexto 10"/>
          <p:cNvSpPr txBox="1"/>
          <p:nvPr/>
        </p:nvSpPr>
        <p:spPr>
          <a:xfrm>
            <a:off x="6135832" y="2286000"/>
            <a:ext cx="4748645" cy="1631216"/>
          </a:xfrm>
          <a:prstGeom prst="rect">
            <a:avLst/>
          </a:prstGeom>
          <a:noFill/>
        </p:spPr>
        <p:txBody>
          <a:bodyPr wrap="square" rtlCol="0">
            <a:spAutoFit/>
          </a:bodyPr>
          <a:lstStyle/>
          <a:p>
            <a:r>
              <a:rPr lang="es-ES" sz="2000" dirty="0"/>
              <a:t>Para ello, el SNCAE busca integrar tres ámbitos del quehacer educativo:</a:t>
            </a:r>
          </a:p>
          <a:p>
            <a:r>
              <a:rPr lang="es-ES" sz="2000" dirty="0"/>
              <a:t>- Curricular.</a:t>
            </a:r>
          </a:p>
          <a:p>
            <a:r>
              <a:rPr lang="es-ES" sz="2000" dirty="0"/>
              <a:t>- Gestión. </a:t>
            </a:r>
          </a:p>
          <a:p>
            <a:r>
              <a:rPr lang="es-ES" sz="2000" dirty="0"/>
              <a:t>- Relaciones con el Entorno.</a:t>
            </a:r>
            <a:endParaRPr lang="es-CL" sz="2000" dirty="0"/>
          </a:p>
        </p:txBody>
      </p:sp>
    </p:spTree>
    <p:extLst>
      <p:ext uri="{BB962C8B-B14F-4D97-AF65-F5344CB8AC3E}">
        <p14:creationId xmlns:p14="http://schemas.microsoft.com/office/powerpoint/2010/main" val="2727622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S" dirty="0"/>
              <a:t>¿a QUIENES ESTA DIRIGIDA ESTA INICIATIVA?</a:t>
            </a:r>
            <a:endParaRPr lang="es-CL" dirty="0"/>
          </a:p>
        </p:txBody>
      </p:sp>
      <p:sp>
        <p:nvSpPr>
          <p:cNvPr id="10" name="Marcador de contenido 9"/>
          <p:cNvSpPr>
            <a:spLocks noGrp="1"/>
          </p:cNvSpPr>
          <p:nvPr>
            <p:ph sz="half" idx="1"/>
          </p:nvPr>
        </p:nvSpPr>
        <p:spPr/>
        <p:txBody>
          <a:bodyPr>
            <a:normAutofit/>
          </a:bodyPr>
          <a:lstStyle/>
          <a:p>
            <a:pPr algn="just"/>
            <a:r>
              <a:rPr lang="es-ES" sz="2400" dirty="0"/>
              <a:t>Esta iniciativa está dirigida  a estudiantes de terceros medios y se enfoca en contenidos relacionados con </a:t>
            </a:r>
            <a:r>
              <a:rPr lang="es-ES" sz="2400" b="1" dirty="0"/>
              <a:t>Historia</a:t>
            </a:r>
            <a:r>
              <a:rPr lang="es-ES" sz="2400" dirty="0"/>
              <a:t>, </a:t>
            </a:r>
            <a:r>
              <a:rPr lang="es-ES" sz="2400" b="1" dirty="0"/>
              <a:t>Educación Ciudadana </a:t>
            </a:r>
            <a:r>
              <a:rPr lang="es-ES" sz="2400" dirty="0"/>
              <a:t>y </a:t>
            </a:r>
            <a:r>
              <a:rPr lang="es-ES" sz="2400" b="1" dirty="0"/>
              <a:t>Ciencias para la Ciudadanía</a:t>
            </a:r>
            <a:r>
              <a:rPr lang="es-ES" sz="2400" dirty="0"/>
              <a:t>.</a:t>
            </a:r>
          </a:p>
          <a:p>
            <a:pPr algn="just"/>
            <a:r>
              <a:rPr lang="es-ES" sz="2400" dirty="0"/>
              <a:t> Al revisar los contenidos establecidos en estas asignaturas para el nivel antes señalado, se concluye que uno de los fenómenos comunes a estudiar es el </a:t>
            </a:r>
            <a:r>
              <a:rPr lang="es-ES" sz="2400" b="1" dirty="0"/>
              <a:t>Cambio Climático.</a:t>
            </a:r>
            <a:endParaRPr lang="es-CL" sz="2400" b="1" dirty="0"/>
          </a:p>
        </p:txBody>
      </p:sp>
      <p:sp>
        <p:nvSpPr>
          <p:cNvPr id="11" name="Marcador de contenido 10"/>
          <p:cNvSpPr>
            <a:spLocks noGrp="1"/>
          </p:cNvSpPr>
          <p:nvPr>
            <p:ph sz="half" idx="2"/>
          </p:nvPr>
        </p:nvSpPr>
        <p:spPr/>
        <p:txBody>
          <a:bodyPr/>
          <a:lstStyle/>
          <a:p>
            <a:pPr>
              <a:buFont typeface="Courier New" panose="02070309020205020404" pitchFamily="49" charset="0"/>
              <a:buChar char="o"/>
            </a:pPr>
            <a:r>
              <a:rPr lang="es-ES" dirty="0"/>
              <a:t>Desde la Historia: </a:t>
            </a:r>
          </a:p>
          <a:p>
            <a:pPr marL="0" indent="0">
              <a:buNone/>
            </a:pPr>
            <a:r>
              <a:rPr lang="es-ES" b="1" dirty="0"/>
              <a:t>Derechos Humanos y Sustentabilidad. </a:t>
            </a:r>
          </a:p>
          <a:p>
            <a:pPr>
              <a:buFont typeface="Courier New" panose="02070309020205020404" pitchFamily="49" charset="0"/>
              <a:buChar char="o"/>
            </a:pPr>
            <a:r>
              <a:rPr lang="es-ES" dirty="0"/>
              <a:t>Desde Educación Ciudadana: </a:t>
            </a:r>
            <a:r>
              <a:rPr lang="es-ES" b="1" dirty="0"/>
              <a:t>Participación por el bien común aplicada al colegio. </a:t>
            </a:r>
          </a:p>
          <a:p>
            <a:pPr>
              <a:buFont typeface="Courier New" panose="02070309020205020404" pitchFamily="49" charset="0"/>
              <a:buChar char="o"/>
            </a:pPr>
            <a:r>
              <a:rPr lang="es-ES" dirty="0"/>
              <a:t> Desde Ciencias para la Ciudadanía: </a:t>
            </a:r>
            <a:r>
              <a:rPr lang="es-ES" b="1" dirty="0"/>
              <a:t>Módulo Ambiente y sostenibilidad.</a:t>
            </a:r>
          </a:p>
          <a:p>
            <a:pPr>
              <a:buFont typeface="Wingdings" panose="05000000000000000000" pitchFamily="2" charset="2"/>
              <a:buChar char="Ø"/>
            </a:pPr>
            <a:endParaRPr lang="es-CL" dirty="0"/>
          </a:p>
        </p:txBody>
      </p:sp>
      <p:pic>
        <p:nvPicPr>
          <p:cNvPr id="12" name="Imagen 11"/>
          <p:cNvPicPr>
            <a:picLocks noChangeAspect="1"/>
          </p:cNvPicPr>
          <p:nvPr/>
        </p:nvPicPr>
        <p:blipFill>
          <a:blip r:embed="rId2"/>
          <a:stretch>
            <a:fillRect/>
          </a:stretch>
        </p:blipFill>
        <p:spPr>
          <a:xfrm>
            <a:off x="5989320" y="5038916"/>
            <a:ext cx="4754880" cy="1600876"/>
          </a:xfrm>
          <a:prstGeom prst="rect">
            <a:avLst/>
          </a:prstGeom>
        </p:spPr>
      </p:pic>
    </p:spTree>
    <p:extLst>
      <p:ext uri="{BB962C8B-B14F-4D97-AF65-F5344CB8AC3E}">
        <p14:creationId xmlns:p14="http://schemas.microsoft.com/office/powerpoint/2010/main" val="241795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Índice de contenidos </a:t>
            </a:r>
            <a:endParaRPr lang="es-CL" dirty="0"/>
          </a:p>
        </p:txBody>
      </p:sp>
      <p:sp>
        <p:nvSpPr>
          <p:cNvPr id="5" name="Marcador de contenido 4"/>
          <p:cNvSpPr>
            <a:spLocks noGrp="1"/>
          </p:cNvSpPr>
          <p:nvPr>
            <p:ph idx="1"/>
          </p:nvPr>
        </p:nvSpPr>
        <p:spPr>
          <a:xfrm>
            <a:off x="1024128" y="1932709"/>
            <a:ext cx="9720073" cy="4023360"/>
          </a:xfrm>
        </p:spPr>
        <p:txBody>
          <a:bodyPr/>
          <a:lstStyle/>
          <a:p>
            <a:r>
              <a:rPr lang="es-ES" dirty="0"/>
              <a:t>Unidad I: Derechos Humanos y Sustentabilidad </a:t>
            </a:r>
          </a:p>
          <a:p>
            <a:endParaRPr lang="es-CL" dirty="0"/>
          </a:p>
        </p:txBody>
      </p:sp>
      <p:graphicFrame>
        <p:nvGraphicFramePr>
          <p:cNvPr id="6" name="Tabla 5"/>
          <p:cNvGraphicFramePr>
            <a:graphicFrameLocks noGrp="1"/>
          </p:cNvGraphicFramePr>
          <p:nvPr>
            <p:extLst>
              <p:ext uri="{D42A27DB-BD31-4B8C-83A1-F6EECF244321}">
                <p14:modId xmlns:p14="http://schemas.microsoft.com/office/powerpoint/2010/main" val="2160598631"/>
              </p:ext>
            </p:extLst>
          </p:nvPr>
        </p:nvGraphicFramePr>
        <p:xfrm>
          <a:off x="779318" y="2397220"/>
          <a:ext cx="10775373" cy="3870960"/>
        </p:xfrm>
        <a:graphic>
          <a:graphicData uri="http://schemas.openxmlformats.org/drawingml/2006/table">
            <a:tbl>
              <a:tblPr firstRow="1" bandRow="1">
                <a:tableStyleId>{5C22544A-7EE6-4342-B048-85BDC9FD1C3A}</a:tableStyleId>
              </a:tblPr>
              <a:tblGrid>
                <a:gridCol w="2275609">
                  <a:extLst>
                    <a:ext uri="{9D8B030D-6E8A-4147-A177-3AD203B41FA5}">
                      <a16:colId xmlns:a16="http://schemas.microsoft.com/office/drawing/2014/main" val="20000"/>
                    </a:ext>
                  </a:extLst>
                </a:gridCol>
                <a:gridCol w="8499764">
                  <a:extLst>
                    <a:ext uri="{9D8B030D-6E8A-4147-A177-3AD203B41FA5}">
                      <a16:colId xmlns:a16="http://schemas.microsoft.com/office/drawing/2014/main" val="20001"/>
                    </a:ext>
                  </a:extLst>
                </a:gridCol>
              </a:tblGrid>
              <a:tr h="0">
                <a:tc>
                  <a:txBody>
                    <a:bodyPr/>
                    <a:lstStyle/>
                    <a:p>
                      <a:pPr algn="ctr"/>
                      <a:r>
                        <a:rPr lang="es-ES" dirty="0"/>
                        <a:t>Semana </a:t>
                      </a:r>
                      <a:endParaRPr lang="es-CL" dirty="0"/>
                    </a:p>
                  </a:txBody>
                  <a:tcPr/>
                </a:tc>
                <a:tc>
                  <a:txBody>
                    <a:bodyPr/>
                    <a:lstStyle/>
                    <a:p>
                      <a:r>
                        <a:rPr lang="es-ES" dirty="0"/>
                        <a:t>Contenidos </a:t>
                      </a:r>
                      <a:endParaRPr lang="es-CL" dirty="0"/>
                    </a:p>
                  </a:txBody>
                  <a:tcPr/>
                </a:tc>
                <a:extLst>
                  <a:ext uri="{0D108BD9-81ED-4DB2-BD59-A6C34878D82A}">
                    <a16:rowId xmlns:a16="http://schemas.microsoft.com/office/drawing/2014/main" val="10000"/>
                  </a:ext>
                </a:extLst>
              </a:tr>
              <a:tr h="370840">
                <a:tc>
                  <a:txBody>
                    <a:bodyPr/>
                    <a:lstStyle/>
                    <a:p>
                      <a:pPr algn="ctr"/>
                      <a:r>
                        <a:rPr lang="es-ES" dirty="0"/>
                        <a:t>1</a:t>
                      </a:r>
                      <a:endParaRPr lang="es-CL" dirty="0"/>
                    </a:p>
                  </a:txBody>
                  <a:tcPr/>
                </a:tc>
                <a:tc>
                  <a:txBody>
                    <a:bodyPr/>
                    <a:lstStyle/>
                    <a:p>
                      <a:r>
                        <a:rPr lang="es-ES" dirty="0"/>
                        <a:t>Presentación de objetivo de aprendizaje de la Comunidad de Aprendizaje Socio Ambiental C.A.S.A. y cronograma de actividades. </a:t>
                      </a:r>
                      <a:endParaRPr lang="es-CL" dirty="0"/>
                    </a:p>
                  </a:txBody>
                  <a:tcPr/>
                </a:tc>
                <a:extLst>
                  <a:ext uri="{0D108BD9-81ED-4DB2-BD59-A6C34878D82A}">
                    <a16:rowId xmlns:a16="http://schemas.microsoft.com/office/drawing/2014/main" val="10001"/>
                  </a:ext>
                </a:extLst>
              </a:tr>
              <a:tr h="370840">
                <a:tc>
                  <a:txBody>
                    <a:bodyPr/>
                    <a:lstStyle/>
                    <a:p>
                      <a:pPr algn="ctr"/>
                      <a:r>
                        <a:rPr lang="es-ES" dirty="0"/>
                        <a:t>2</a:t>
                      </a:r>
                      <a:endParaRPr lang="es-CL" dirty="0"/>
                    </a:p>
                  </a:txBody>
                  <a:tcPr/>
                </a:tc>
                <a:tc>
                  <a:txBody>
                    <a:bodyPr/>
                    <a:lstStyle/>
                    <a:p>
                      <a:r>
                        <a:rPr lang="es-ES" dirty="0"/>
                        <a:t>Ser humano integral y con derechos: Derecho a vivir en un medio ambiente libre de contaminación. </a:t>
                      </a:r>
                      <a:endParaRPr lang="es-CL" dirty="0"/>
                    </a:p>
                  </a:txBody>
                  <a:tcPr/>
                </a:tc>
                <a:extLst>
                  <a:ext uri="{0D108BD9-81ED-4DB2-BD59-A6C34878D82A}">
                    <a16:rowId xmlns:a16="http://schemas.microsoft.com/office/drawing/2014/main" val="10002"/>
                  </a:ext>
                </a:extLst>
              </a:tr>
              <a:tr h="370840">
                <a:tc>
                  <a:txBody>
                    <a:bodyPr/>
                    <a:lstStyle/>
                    <a:p>
                      <a:pPr algn="ctr"/>
                      <a:r>
                        <a:rPr lang="es-ES" dirty="0"/>
                        <a:t>3</a:t>
                      </a:r>
                      <a:endParaRPr lang="es-CL" dirty="0"/>
                    </a:p>
                  </a:txBody>
                  <a:tcPr/>
                </a:tc>
                <a:tc>
                  <a:txBody>
                    <a:bodyPr/>
                    <a:lstStyle/>
                    <a:p>
                      <a:r>
                        <a:rPr lang="es-ES" dirty="0"/>
                        <a:t>Vida Pública: El Ciudadano Sustentable. </a:t>
                      </a:r>
                      <a:endParaRPr lang="es-CL" dirty="0"/>
                    </a:p>
                  </a:txBody>
                  <a:tcPr/>
                </a:tc>
                <a:extLst>
                  <a:ext uri="{0D108BD9-81ED-4DB2-BD59-A6C34878D82A}">
                    <a16:rowId xmlns:a16="http://schemas.microsoft.com/office/drawing/2014/main" val="10003"/>
                  </a:ext>
                </a:extLst>
              </a:tr>
              <a:tr h="370840">
                <a:tc>
                  <a:txBody>
                    <a:bodyPr/>
                    <a:lstStyle/>
                    <a:p>
                      <a:pPr algn="ctr"/>
                      <a:r>
                        <a:rPr lang="es-ES" dirty="0"/>
                        <a:t>4</a:t>
                      </a:r>
                      <a:endParaRPr lang="es-CL" dirty="0"/>
                    </a:p>
                  </a:txBody>
                  <a:tcPr/>
                </a:tc>
                <a:tc>
                  <a:txBody>
                    <a:bodyPr/>
                    <a:lstStyle/>
                    <a:p>
                      <a:r>
                        <a:rPr lang="es-ES" dirty="0"/>
                        <a:t>El territorio como creación de ciudadanía socio ambiental.</a:t>
                      </a:r>
                      <a:endParaRPr lang="es-CL" dirty="0"/>
                    </a:p>
                  </a:txBody>
                  <a:tcPr/>
                </a:tc>
                <a:extLst>
                  <a:ext uri="{0D108BD9-81ED-4DB2-BD59-A6C34878D82A}">
                    <a16:rowId xmlns:a16="http://schemas.microsoft.com/office/drawing/2014/main" val="10004"/>
                  </a:ext>
                </a:extLst>
              </a:tr>
              <a:tr h="370840">
                <a:tc>
                  <a:txBody>
                    <a:bodyPr/>
                    <a:lstStyle/>
                    <a:p>
                      <a:pPr algn="ctr"/>
                      <a:r>
                        <a:rPr lang="es-ES" dirty="0"/>
                        <a:t>5</a:t>
                      </a:r>
                      <a:endParaRPr lang="es-CL" dirty="0"/>
                    </a:p>
                  </a:txBody>
                  <a:tcPr/>
                </a:tc>
                <a:tc>
                  <a:txBody>
                    <a:bodyPr/>
                    <a:lstStyle/>
                    <a:p>
                      <a:r>
                        <a:rPr lang="es-ES" dirty="0"/>
                        <a:t>Participando por el bien común de mi liceo. </a:t>
                      </a:r>
                      <a:endParaRPr lang="es-CL" dirty="0"/>
                    </a:p>
                  </a:txBody>
                  <a:tcPr/>
                </a:tc>
                <a:extLst>
                  <a:ext uri="{0D108BD9-81ED-4DB2-BD59-A6C34878D82A}">
                    <a16:rowId xmlns:a16="http://schemas.microsoft.com/office/drawing/2014/main" val="10005"/>
                  </a:ext>
                </a:extLst>
              </a:tr>
              <a:tr h="370840">
                <a:tc>
                  <a:txBody>
                    <a:bodyPr/>
                    <a:lstStyle/>
                    <a:p>
                      <a:pPr algn="ctr"/>
                      <a:r>
                        <a:rPr lang="es-ES" dirty="0"/>
                        <a:t>6</a:t>
                      </a:r>
                      <a:endParaRPr lang="es-CL" dirty="0"/>
                    </a:p>
                  </a:txBody>
                  <a:tcPr/>
                </a:tc>
                <a:tc>
                  <a:txBody>
                    <a:bodyPr/>
                    <a:lstStyle/>
                    <a:p>
                      <a:r>
                        <a:rPr lang="es-ES" dirty="0"/>
                        <a:t>Estructuras de participación ciudadana en el liceo y en el barrio.</a:t>
                      </a:r>
                      <a:endParaRPr lang="es-CL" dirty="0"/>
                    </a:p>
                  </a:txBody>
                  <a:tcPr/>
                </a:tc>
                <a:extLst>
                  <a:ext uri="{0D108BD9-81ED-4DB2-BD59-A6C34878D82A}">
                    <a16:rowId xmlns:a16="http://schemas.microsoft.com/office/drawing/2014/main" val="10006"/>
                  </a:ext>
                </a:extLst>
              </a:tr>
              <a:tr h="370840">
                <a:tc>
                  <a:txBody>
                    <a:bodyPr/>
                    <a:lstStyle/>
                    <a:p>
                      <a:pPr algn="ctr"/>
                      <a:r>
                        <a:rPr lang="es-ES" dirty="0"/>
                        <a:t>7</a:t>
                      </a:r>
                      <a:endParaRPr lang="es-CL" dirty="0"/>
                    </a:p>
                  </a:txBody>
                  <a:tcPr/>
                </a:tc>
                <a:tc>
                  <a:txBody>
                    <a:bodyPr/>
                    <a:lstStyle/>
                    <a:p>
                      <a:r>
                        <a:rPr lang="es-ES" dirty="0"/>
                        <a:t>Legislación entono a la participación ciudadana y medio ambiente. </a:t>
                      </a:r>
                      <a:endParaRPr lang="es-CL" dirty="0"/>
                    </a:p>
                  </a:txBody>
                  <a:tcPr/>
                </a:tc>
                <a:extLst>
                  <a:ext uri="{0D108BD9-81ED-4DB2-BD59-A6C34878D82A}">
                    <a16:rowId xmlns:a16="http://schemas.microsoft.com/office/drawing/2014/main" val="10007"/>
                  </a:ext>
                </a:extLst>
              </a:tr>
              <a:tr h="370840">
                <a:tc>
                  <a:txBody>
                    <a:bodyPr/>
                    <a:lstStyle/>
                    <a:p>
                      <a:pPr algn="ctr"/>
                      <a:r>
                        <a:rPr lang="es-ES" dirty="0"/>
                        <a:t>8</a:t>
                      </a:r>
                      <a:endParaRPr lang="es-CL" dirty="0"/>
                    </a:p>
                  </a:txBody>
                  <a:tcPr/>
                </a:tc>
                <a:tc>
                  <a:txBody>
                    <a:bodyPr/>
                    <a:lstStyle/>
                    <a:p>
                      <a:r>
                        <a:rPr lang="es-ES" dirty="0"/>
                        <a:t>Participación juvenil, medio ambiente y cambio climático. </a:t>
                      </a:r>
                      <a:endParaRPr lang="es-CL"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55031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t>Índice de contenidos </a:t>
            </a:r>
          </a:p>
        </p:txBody>
      </p:sp>
      <p:sp>
        <p:nvSpPr>
          <p:cNvPr id="3" name="Marcador de contenido 2"/>
          <p:cNvSpPr>
            <a:spLocks noGrp="1"/>
          </p:cNvSpPr>
          <p:nvPr>
            <p:ph idx="1"/>
          </p:nvPr>
        </p:nvSpPr>
        <p:spPr>
          <a:xfrm>
            <a:off x="1169600" y="1558636"/>
            <a:ext cx="9720073" cy="4196265"/>
          </a:xfrm>
        </p:spPr>
        <p:txBody>
          <a:bodyPr/>
          <a:lstStyle/>
          <a:p>
            <a:r>
              <a:rPr lang="es-ES" dirty="0"/>
              <a:t>Unidad II: Participación por el bien común aplicada al colegio y su entorno. </a:t>
            </a:r>
          </a:p>
          <a:p>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15234704"/>
              </p:ext>
            </p:extLst>
          </p:nvPr>
        </p:nvGraphicFramePr>
        <p:xfrm>
          <a:off x="727364" y="2084832"/>
          <a:ext cx="10920845" cy="41452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8749145">
                  <a:extLst>
                    <a:ext uri="{9D8B030D-6E8A-4147-A177-3AD203B41FA5}">
                      <a16:colId xmlns:a16="http://schemas.microsoft.com/office/drawing/2014/main" val="20001"/>
                    </a:ext>
                  </a:extLst>
                </a:gridCol>
              </a:tblGrid>
              <a:tr h="370840">
                <a:tc>
                  <a:txBody>
                    <a:bodyPr/>
                    <a:lstStyle/>
                    <a:p>
                      <a:pPr algn="ctr"/>
                      <a:r>
                        <a:rPr lang="es-ES" dirty="0"/>
                        <a:t>Semana </a:t>
                      </a:r>
                      <a:endParaRPr lang="es-CL" dirty="0"/>
                    </a:p>
                  </a:txBody>
                  <a:tcPr/>
                </a:tc>
                <a:tc>
                  <a:txBody>
                    <a:bodyPr/>
                    <a:lstStyle/>
                    <a:p>
                      <a:pPr algn="ctr"/>
                      <a:r>
                        <a:rPr lang="es-ES" dirty="0"/>
                        <a:t>Contenidos </a:t>
                      </a:r>
                      <a:endParaRPr lang="es-CL" dirty="0"/>
                    </a:p>
                  </a:txBody>
                  <a:tcPr/>
                </a:tc>
                <a:extLst>
                  <a:ext uri="{0D108BD9-81ED-4DB2-BD59-A6C34878D82A}">
                    <a16:rowId xmlns:a16="http://schemas.microsoft.com/office/drawing/2014/main" val="10000"/>
                  </a:ext>
                </a:extLst>
              </a:tr>
              <a:tr h="370840">
                <a:tc>
                  <a:txBody>
                    <a:bodyPr/>
                    <a:lstStyle/>
                    <a:p>
                      <a:pPr algn="ctr"/>
                      <a:r>
                        <a:rPr lang="es-ES" dirty="0"/>
                        <a:t>1</a:t>
                      </a:r>
                      <a:endParaRPr lang="es-CL" dirty="0"/>
                    </a:p>
                  </a:txBody>
                  <a:tcPr/>
                </a:tc>
                <a:tc>
                  <a:txBody>
                    <a:bodyPr/>
                    <a:lstStyle/>
                    <a:p>
                      <a:r>
                        <a:rPr lang="es-ES" dirty="0"/>
                        <a:t>Primera Etapa: Reconociendo Mi entorno. (Primera parte)</a:t>
                      </a:r>
                      <a:endParaRPr lang="es-CL" dirty="0"/>
                    </a:p>
                  </a:txBody>
                  <a:tcPr/>
                </a:tc>
                <a:extLst>
                  <a:ext uri="{0D108BD9-81ED-4DB2-BD59-A6C34878D82A}">
                    <a16:rowId xmlns:a16="http://schemas.microsoft.com/office/drawing/2014/main" val="10001"/>
                  </a:ext>
                </a:extLst>
              </a:tr>
              <a:tr h="370840">
                <a:tc>
                  <a:txBody>
                    <a:bodyPr/>
                    <a:lstStyle/>
                    <a:p>
                      <a:pPr algn="ctr"/>
                      <a:r>
                        <a:rPr lang="es-ES" dirty="0"/>
                        <a:t>2</a:t>
                      </a:r>
                      <a:endParaRPr lang="es-CL" dirty="0"/>
                    </a:p>
                  </a:txBody>
                  <a:tcPr/>
                </a:tc>
                <a:tc>
                  <a:txBody>
                    <a:bodyPr/>
                    <a:lstStyle/>
                    <a:p>
                      <a:r>
                        <a:rPr lang="es-ES" dirty="0"/>
                        <a:t>Primera Etapa: Reconociendo Mi entorno. (Segunda parte) </a:t>
                      </a:r>
                      <a:endParaRPr lang="es-CL" dirty="0"/>
                    </a:p>
                  </a:txBody>
                  <a:tcPr/>
                </a:tc>
                <a:extLst>
                  <a:ext uri="{0D108BD9-81ED-4DB2-BD59-A6C34878D82A}">
                    <a16:rowId xmlns:a16="http://schemas.microsoft.com/office/drawing/2014/main" val="10002"/>
                  </a:ext>
                </a:extLst>
              </a:tr>
              <a:tr h="370840">
                <a:tc>
                  <a:txBody>
                    <a:bodyPr/>
                    <a:lstStyle/>
                    <a:p>
                      <a:pPr algn="ctr"/>
                      <a:r>
                        <a:rPr lang="es-ES" dirty="0"/>
                        <a:t>3</a:t>
                      </a:r>
                      <a:endParaRPr lang="es-CL" dirty="0"/>
                    </a:p>
                  </a:txBody>
                  <a:tcPr/>
                </a:tc>
                <a:tc>
                  <a:txBody>
                    <a:bodyPr/>
                    <a:lstStyle/>
                    <a:p>
                      <a:r>
                        <a:rPr lang="es-ES" dirty="0"/>
                        <a:t>Segunda Etapa: Identificar un problema o necesidad a nivel local. (Primera parte)</a:t>
                      </a:r>
                      <a:endParaRPr lang="es-CL" dirty="0"/>
                    </a:p>
                  </a:txBody>
                  <a:tcPr/>
                </a:tc>
                <a:extLst>
                  <a:ext uri="{0D108BD9-81ED-4DB2-BD59-A6C34878D82A}">
                    <a16:rowId xmlns:a16="http://schemas.microsoft.com/office/drawing/2014/main" val="10003"/>
                  </a:ext>
                </a:extLst>
              </a:tr>
              <a:tr h="370840">
                <a:tc>
                  <a:txBody>
                    <a:bodyPr/>
                    <a:lstStyle/>
                    <a:p>
                      <a:pPr algn="ctr"/>
                      <a:r>
                        <a:rPr lang="es-ES" dirty="0"/>
                        <a:t>4</a:t>
                      </a:r>
                      <a:endParaRPr lang="es-CL" dirty="0"/>
                    </a:p>
                  </a:txBody>
                  <a:tcPr/>
                </a:tc>
                <a:tc>
                  <a:txBody>
                    <a:bodyPr/>
                    <a:lstStyle/>
                    <a:p>
                      <a:r>
                        <a:rPr lang="es-ES" dirty="0"/>
                        <a:t>Segunda Etapa: Identificar un problema o necesidad a nivel local. (Segunda parte)</a:t>
                      </a:r>
                      <a:endParaRPr lang="es-CL" dirty="0"/>
                    </a:p>
                  </a:txBody>
                  <a:tcPr/>
                </a:tc>
                <a:extLst>
                  <a:ext uri="{0D108BD9-81ED-4DB2-BD59-A6C34878D82A}">
                    <a16:rowId xmlns:a16="http://schemas.microsoft.com/office/drawing/2014/main" val="10004"/>
                  </a:ext>
                </a:extLst>
              </a:tr>
              <a:tr h="370840">
                <a:tc>
                  <a:txBody>
                    <a:bodyPr/>
                    <a:lstStyle/>
                    <a:p>
                      <a:pPr algn="ctr"/>
                      <a:r>
                        <a:rPr lang="es-ES" dirty="0"/>
                        <a:t>5</a:t>
                      </a:r>
                      <a:endParaRPr lang="es-CL" dirty="0"/>
                    </a:p>
                  </a:txBody>
                  <a:tcPr/>
                </a:tc>
                <a:tc>
                  <a:txBody>
                    <a:bodyPr/>
                    <a:lstStyle/>
                    <a:p>
                      <a:r>
                        <a:rPr lang="es-ES" dirty="0"/>
                        <a:t>Tercera Etapa: Identificar otras zonas o regiones del país donde exista el mismo problema o necesidad, y establecer una pregunta de investigación. (Primera parte)</a:t>
                      </a:r>
                      <a:endParaRPr lang="es-CL" dirty="0"/>
                    </a:p>
                  </a:txBody>
                  <a:tcPr/>
                </a:tc>
                <a:extLst>
                  <a:ext uri="{0D108BD9-81ED-4DB2-BD59-A6C34878D82A}">
                    <a16:rowId xmlns:a16="http://schemas.microsoft.com/office/drawing/2014/main" val="10005"/>
                  </a:ext>
                </a:extLst>
              </a:tr>
              <a:tr h="370840">
                <a:tc>
                  <a:txBody>
                    <a:bodyPr/>
                    <a:lstStyle/>
                    <a:p>
                      <a:pPr algn="ctr"/>
                      <a:r>
                        <a:rPr lang="es-ES" dirty="0"/>
                        <a:t>6</a:t>
                      </a:r>
                      <a:endParaRPr lang="es-CL" dirty="0"/>
                    </a:p>
                  </a:txBody>
                  <a:tcPr/>
                </a:tc>
                <a:tc>
                  <a:txBody>
                    <a:bodyPr/>
                    <a:lstStyle/>
                    <a:p>
                      <a:r>
                        <a:rPr lang="es-ES" dirty="0"/>
                        <a:t>Tercera Etapa: Identificar otras zonas o regiones del país donde exista el mismo problema o necesidad, y establecer una pregunta de investigación. (Segunda parte)</a:t>
                      </a:r>
                      <a:endParaRPr lang="es-CL" dirty="0"/>
                    </a:p>
                  </a:txBody>
                  <a:tcPr/>
                </a:tc>
                <a:extLst>
                  <a:ext uri="{0D108BD9-81ED-4DB2-BD59-A6C34878D82A}">
                    <a16:rowId xmlns:a16="http://schemas.microsoft.com/office/drawing/2014/main" val="10006"/>
                  </a:ext>
                </a:extLst>
              </a:tr>
              <a:tr h="370840">
                <a:tc>
                  <a:txBody>
                    <a:bodyPr/>
                    <a:lstStyle/>
                    <a:p>
                      <a:pPr algn="ctr"/>
                      <a:r>
                        <a:rPr lang="es-ES" dirty="0"/>
                        <a:t>7</a:t>
                      </a:r>
                      <a:endParaRPr lang="es-CL" dirty="0"/>
                    </a:p>
                  </a:txBody>
                  <a:tcPr/>
                </a:tc>
                <a:tc>
                  <a:txBody>
                    <a:bodyPr/>
                    <a:lstStyle/>
                    <a:p>
                      <a:r>
                        <a:rPr lang="es-ES" dirty="0"/>
                        <a:t>Cuarta Etapa: Recolección de datos en torno a la pregunta de investigación. (Primera parte)</a:t>
                      </a:r>
                    </a:p>
                    <a:p>
                      <a:endParaRPr lang="es-CL" dirty="0"/>
                    </a:p>
                  </a:txBody>
                  <a:tcPr/>
                </a:tc>
                <a:extLst>
                  <a:ext uri="{0D108BD9-81ED-4DB2-BD59-A6C34878D82A}">
                    <a16:rowId xmlns:a16="http://schemas.microsoft.com/office/drawing/2014/main" val="10007"/>
                  </a:ext>
                </a:extLst>
              </a:tr>
              <a:tr h="370840">
                <a:tc>
                  <a:txBody>
                    <a:bodyPr/>
                    <a:lstStyle/>
                    <a:p>
                      <a:pPr algn="ctr"/>
                      <a:r>
                        <a:rPr lang="es-ES" dirty="0"/>
                        <a:t>8</a:t>
                      </a:r>
                      <a:endParaRPr lang="es-CL" dirty="0"/>
                    </a:p>
                  </a:txBody>
                  <a:tcPr/>
                </a:tc>
                <a:tc>
                  <a:txBody>
                    <a:bodyPr/>
                    <a:lstStyle/>
                    <a:p>
                      <a:r>
                        <a:rPr lang="es-ES" dirty="0"/>
                        <a:t>Cuarta Etapa: Recolección de datos en torno a la pregunta de investigación. (Segunda parte)</a:t>
                      </a:r>
                      <a:endParaRPr lang="es-CL"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6141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t>Índice de contenidos </a:t>
            </a:r>
          </a:p>
        </p:txBody>
      </p:sp>
      <p:sp>
        <p:nvSpPr>
          <p:cNvPr id="3" name="Marcador de contenido 2"/>
          <p:cNvSpPr>
            <a:spLocks noGrp="1"/>
          </p:cNvSpPr>
          <p:nvPr>
            <p:ph idx="1"/>
          </p:nvPr>
        </p:nvSpPr>
        <p:spPr>
          <a:xfrm>
            <a:off x="1024127" y="1808018"/>
            <a:ext cx="9720073" cy="4023360"/>
          </a:xfrm>
        </p:spPr>
        <p:txBody>
          <a:bodyPr/>
          <a:lstStyle/>
          <a:p>
            <a:r>
              <a:rPr lang="es-ES" dirty="0"/>
              <a:t>Unidad III: Me involucro a través de la indagación científica. </a:t>
            </a:r>
          </a:p>
          <a:p>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4189739307"/>
              </p:ext>
            </p:extLst>
          </p:nvPr>
        </p:nvGraphicFramePr>
        <p:xfrm>
          <a:off x="779318" y="2247129"/>
          <a:ext cx="10744200" cy="4312920"/>
        </p:xfrm>
        <a:graphic>
          <a:graphicData uri="http://schemas.openxmlformats.org/drawingml/2006/table">
            <a:tbl>
              <a:tblPr firstRow="1" bandRow="1">
                <a:tableStyleId>{5C22544A-7EE6-4342-B048-85BDC9FD1C3A}</a:tableStyleId>
              </a:tblPr>
              <a:tblGrid>
                <a:gridCol w="2182581">
                  <a:extLst>
                    <a:ext uri="{9D8B030D-6E8A-4147-A177-3AD203B41FA5}">
                      <a16:colId xmlns:a16="http://schemas.microsoft.com/office/drawing/2014/main" val="20000"/>
                    </a:ext>
                  </a:extLst>
                </a:gridCol>
                <a:gridCol w="8561619">
                  <a:extLst>
                    <a:ext uri="{9D8B030D-6E8A-4147-A177-3AD203B41FA5}">
                      <a16:colId xmlns:a16="http://schemas.microsoft.com/office/drawing/2014/main" val="20001"/>
                    </a:ext>
                  </a:extLst>
                </a:gridCol>
              </a:tblGrid>
              <a:tr h="370840">
                <a:tc>
                  <a:txBody>
                    <a:bodyPr/>
                    <a:lstStyle/>
                    <a:p>
                      <a:r>
                        <a:rPr lang="es-ES" dirty="0"/>
                        <a:t>Semana </a:t>
                      </a:r>
                      <a:endParaRPr lang="es-CL" dirty="0"/>
                    </a:p>
                  </a:txBody>
                  <a:tcPr/>
                </a:tc>
                <a:tc>
                  <a:txBody>
                    <a:bodyPr/>
                    <a:lstStyle/>
                    <a:p>
                      <a:r>
                        <a:rPr lang="es-ES" dirty="0"/>
                        <a:t>Contenidos </a:t>
                      </a:r>
                      <a:endParaRPr lang="es-CL" dirty="0"/>
                    </a:p>
                  </a:txBody>
                  <a:tcPr/>
                </a:tc>
                <a:extLst>
                  <a:ext uri="{0D108BD9-81ED-4DB2-BD59-A6C34878D82A}">
                    <a16:rowId xmlns:a16="http://schemas.microsoft.com/office/drawing/2014/main" val="10000"/>
                  </a:ext>
                </a:extLst>
              </a:tr>
              <a:tr h="370840">
                <a:tc>
                  <a:txBody>
                    <a:bodyPr/>
                    <a:lstStyle/>
                    <a:p>
                      <a:pPr algn="ctr"/>
                      <a:r>
                        <a:rPr lang="es-ES" dirty="0"/>
                        <a:t>1</a:t>
                      </a:r>
                      <a:endParaRPr lang="es-CL" dirty="0"/>
                    </a:p>
                  </a:txBody>
                  <a:tcPr/>
                </a:tc>
                <a:tc>
                  <a:txBody>
                    <a:bodyPr/>
                    <a:lstStyle/>
                    <a:p>
                      <a:r>
                        <a:rPr lang="es-ES" dirty="0"/>
                        <a:t>Quinta Etapa: Análisis e interpretación de los datos. </a:t>
                      </a:r>
                    </a:p>
                    <a:p>
                      <a:r>
                        <a:rPr lang="es-ES" dirty="0"/>
                        <a:t>(Primera parte)</a:t>
                      </a:r>
                    </a:p>
                  </a:txBody>
                  <a:tcPr/>
                </a:tc>
                <a:extLst>
                  <a:ext uri="{0D108BD9-81ED-4DB2-BD59-A6C34878D82A}">
                    <a16:rowId xmlns:a16="http://schemas.microsoft.com/office/drawing/2014/main" val="10001"/>
                  </a:ext>
                </a:extLst>
              </a:tr>
              <a:tr h="370840">
                <a:tc>
                  <a:txBody>
                    <a:bodyPr/>
                    <a:lstStyle/>
                    <a:p>
                      <a:pPr algn="ctr"/>
                      <a:r>
                        <a:rPr lang="es-ES" dirty="0"/>
                        <a:t>2</a:t>
                      </a:r>
                      <a:endParaRPr lang="es-CL" dirty="0"/>
                    </a:p>
                  </a:txBody>
                  <a:tcPr/>
                </a:tc>
                <a:tc>
                  <a:txBody>
                    <a:bodyPr/>
                    <a:lstStyle/>
                    <a:p>
                      <a:r>
                        <a:rPr lang="es-ES" dirty="0"/>
                        <a:t>Quinta Etapa: Análisis e interpretación de los datos. </a:t>
                      </a:r>
                    </a:p>
                    <a:p>
                      <a:r>
                        <a:rPr lang="es-ES" dirty="0"/>
                        <a:t>(Segunda parte)</a:t>
                      </a:r>
                    </a:p>
                  </a:txBody>
                  <a:tcPr/>
                </a:tc>
                <a:extLst>
                  <a:ext uri="{0D108BD9-81ED-4DB2-BD59-A6C34878D82A}">
                    <a16:rowId xmlns:a16="http://schemas.microsoft.com/office/drawing/2014/main" val="10002"/>
                  </a:ext>
                </a:extLst>
              </a:tr>
              <a:tr h="370840">
                <a:tc>
                  <a:txBody>
                    <a:bodyPr/>
                    <a:lstStyle/>
                    <a:p>
                      <a:pPr algn="ctr"/>
                      <a:r>
                        <a:rPr lang="es-ES" dirty="0"/>
                        <a:t>3</a:t>
                      </a:r>
                      <a:endParaRPr lang="es-CL" dirty="0"/>
                    </a:p>
                  </a:txBody>
                  <a:tcPr/>
                </a:tc>
                <a:tc>
                  <a:txBody>
                    <a:bodyPr/>
                    <a:lstStyle/>
                    <a:p>
                      <a:r>
                        <a:rPr lang="es-ES" dirty="0"/>
                        <a:t>Sexta Etapa: Sociabilización y divulgación de la investigación que responde al problema local. (Primera  parte)</a:t>
                      </a:r>
                    </a:p>
                  </a:txBody>
                  <a:tcPr/>
                </a:tc>
                <a:extLst>
                  <a:ext uri="{0D108BD9-81ED-4DB2-BD59-A6C34878D82A}">
                    <a16:rowId xmlns:a16="http://schemas.microsoft.com/office/drawing/2014/main" val="10003"/>
                  </a:ext>
                </a:extLst>
              </a:tr>
              <a:tr h="370840">
                <a:tc>
                  <a:txBody>
                    <a:bodyPr/>
                    <a:lstStyle/>
                    <a:p>
                      <a:pPr algn="ctr"/>
                      <a:r>
                        <a:rPr lang="es-ES" dirty="0"/>
                        <a:t>4</a:t>
                      </a:r>
                      <a:endParaRPr lang="es-CL" dirty="0"/>
                    </a:p>
                  </a:txBody>
                  <a:tcPr/>
                </a:tc>
                <a:tc>
                  <a:txBody>
                    <a:bodyPr/>
                    <a:lstStyle/>
                    <a:p>
                      <a:r>
                        <a:rPr lang="es-ES" dirty="0"/>
                        <a:t>Sexta Etapa: Sociabilización y divulgación de la investigación que responde al problema local. (Segunda  parte)</a:t>
                      </a:r>
                    </a:p>
                  </a:txBody>
                  <a:tcPr/>
                </a:tc>
                <a:extLst>
                  <a:ext uri="{0D108BD9-81ED-4DB2-BD59-A6C34878D82A}">
                    <a16:rowId xmlns:a16="http://schemas.microsoft.com/office/drawing/2014/main" val="10004"/>
                  </a:ext>
                </a:extLst>
              </a:tr>
              <a:tr h="370840">
                <a:tc>
                  <a:txBody>
                    <a:bodyPr/>
                    <a:lstStyle/>
                    <a:p>
                      <a:pPr algn="ctr"/>
                      <a:r>
                        <a:rPr lang="es-ES" dirty="0"/>
                        <a:t>5</a:t>
                      </a:r>
                      <a:endParaRPr lang="es-CL" dirty="0"/>
                    </a:p>
                  </a:txBody>
                  <a:tcPr/>
                </a:tc>
                <a:tc>
                  <a:txBody>
                    <a:bodyPr/>
                    <a:lstStyle/>
                    <a:p>
                      <a:r>
                        <a:rPr lang="es-ES" dirty="0"/>
                        <a:t>Séptima Etapa: Reflexión en torno a la propia indagación científica. (Primera parte)</a:t>
                      </a:r>
                    </a:p>
                  </a:txBody>
                  <a:tcPr/>
                </a:tc>
                <a:extLst>
                  <a:ext uri="{0D108BD9-81ED-4DB2-BD59-A6C34878D82A}">
                    <a16:rowId xmlns:a16="http://schemas.microsoft.com/office/drawing/2014/main" val="10005"/>
                  </a:ext>
                </a:extLst>
              </a:tr>
              <a:tr h="370840">
                <a:tc>
                  <a:txBody>
                    <a:bodyPr/>
                    <a:lstStyle/>
                    <a:p>
                      <a:pPr algn="ctr"/>
                      <a:r>
                        <a:rPr lang="es-ES" dirty="0"/>
                        <a:t>6</a:t>
                      </a:r>
                      <a:endParaRPr lang="es-CL" dirty="0"/>
                    </a:p>
                  </a:txBody>
                  <a:tcPr/>
                </a:tc>
                <a:tc>
                  <a:txBody>
                    <a:bodyPr/>
                    <a:lstStyle/>
                    <a:p>
                      <a:r>
                        <a:rPr lang="es-ES" dirty="0"/>
                        <a:t>Séptima Etapa: Reflexión en torno a la propia indagación científica. (Segunda parte)</a:t>
                      </a:r>
                      <a:endParaRPr lang="es-CL" dirty="0"/>
                    </a:p>
                  </a:txBody>
                  <a:tcPr/>
                </a:tc>
                <a:extLst>
                  <a:ext uri="{0D108BD9-81ED-4DB2-BD59-A6C34878D82A}">
                    <a16:rowId xmlns:a16="http://schemas.microsoft.com/office/drawing/2014/main" val="10006"/>
                  </a:ext>
                </a:extLst>
              </a:tr>
              <a:tr h="370840">
                <a:tc>
                  <a:txBody>
                    <a:bodyPr/>
                    <a:lstStyle/>
                    <a:p>
                      <a:pPr algn="ctr"/>
                      <a:r>
                        <a:rPr lang="es-ES" dirty="0"/>
                        <a:t>7</a:t>
                      </a:r>
                      <a:endParaRPr lang="es-CL" dirty="0"/>
                    </a:p>
                  </a:txBody>
                  <a:tcPr/>
                </a:tc>
                <a:tc>
                  <a:txBody>
                    <a:bodyPr/>
                    <a:lstStyle/>
                    <a:p>
                      <a:r>
                        <a:rPr lang="es-ES" dirty="0"/>
                        <a:t>Conversatorio abierto en las redes sociales.</a:t>
                      </a:r>
                    </a:p>
                    <a:p>
                      <a:r>
                        <a:rPr lang="es-ES" dirty="0"/>
                        <a:t>Entrega de certificados digitales. </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416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Si te interesa ¡Inscríbete! </a:t>
            </a:r>
            <a:endParaRPr lang="es-CL" dirty="0"/>
          </a:p>
        </p:txBody>
      </p:sp>
      <p:sp>
        <p:nvSpPr>
          <p:cNvPr id="3" name="Marcador de contenido 2"/>
          <p:cNvSpPr>
            <a:spLocks noGrp="1"/>
          </p:cNvSpPr>
          <p:nvPr>
            <p:ph idx="1"/>
          </p:nvPr>
        </p:nvSpPr>
        <p:spPr>
          <a:xfrm>
            <a:off x="1024127" y="1693718"/>
            <a:ext cx="9720073" cy="4023360"/>
          </a:xfrm>
        </p:spPr>
        <p:txBody>
          <a:bodyPr>
            <a:normAutofit/>
          </a:bodyPr>
          <a:lstStyle/>
          <a:p>
            <a:pPr algn="ctr"/>
            <a:r>
              <a:rPr lang="es-CL" sz="1600" dirty="0">
                <a:hlinkClick r:id="rId2"/>
              </a:rPr>
              <a:t>https://www.liceocienciaytecnologia.com/admision-talleres-extraprogramaticos-2020/taller-ecol%C3%B3gico/</a:t>
            </a:r>
            <a:endParaRPr lang="es-CL" sz="1600" dirty="0"/>
          </a:p>
          <a:p>
            <a:pPr algn="ctr"/>
            <a:endParaRPr lang="es-CL" sz="1600" dirty="0"/>
          </a:p>
        </p:txBody>
      </p:sp>
      <p:pic>
        <p:nvPicPr>
          <p:cNvPr id="4" name="Imagen 3"/>
          <p:cNvPicPr>
            <a:picLocks noChangeAspect="1"/>
          </p:cNvPicPr>
          <p:nvPr/>
        </p:nvPicPr>
        <p:blipFill rotWithShape="1">
          <a:blip r:embed="rId3"/>
          <a:srcRect l="17406" t="11543" r="17545" b="22500"/>
          <a:stretch/>
        </p:blipFill>
        <p:spPr>
          <a:xfrm>
            <a:off x="2576945" y="2213263"/>
            <a:ext cx="6961910" cy="3948546"/>
          </a:xfrm>
          <a:prstGeom prst="rect">
            <a:avLst/>
          </a:prstGeom>
        </p:spPr>
      </p:pic>
    </p:spTree>
    <p:extLst>
      <p:ext uri="{BB962C8B-B14F-4D97-AF65-F5344CB8AC3E}">
        <p14:creationId xmlns:p14="http://schemas.microsoft.com/office/powerpoint/2010/main" val="3710778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68</TotalTime>
  <Words>828</Words>
  <Application>Microsoft Office PowerPoint</Application>
  <PresentationFormat>Panorámica</PresentationFormat>
  <Paragraphs>86</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Integral</vt:lpstr>
      <vt:lpstr>Comunidades de aprendizaje socio ambiental </vt:lpstr>
      <vt:lpstr>¿Qué es un comunidad de aprendizaje? </vt:lpstr>
      <vt:lpstr>Recursos digitales y comunidades</vt:lpstr>
      <vt:lpstr>¿Qué es la certificación ambiental? </vt:lpstr>
      <vt:lpstr>¿a QUIENES ESTA DIRIGIDA ESTA INICIATIVA?</vt:lpstr>
      <vt:lpstr>Índice de contenidos </vt:lpstr>
      <vt:lpstr>Índice de contenidos </vt:lpstr>
      <vt:lpstr>Índice de contenidos </vt:lpstr>
      <vt:lpstr>Si te interesa ¡Inscríbete! </vt:lpstr>
      <vt:lpstr>¡Muchas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Comunidades de aprendizaje socio ambiental </dc:title>
  <dc:creator>INSPECTORIA</dc:creator>
  <cp:lastModifiedBy>Usuario desconocido</cp:lastModifiedBy>
  <cp:revision>18</cp:revision>
  <dcterms:created xsi:type="dcterms:W3CDTF">2020-07-07T14:24:25Z</dcterms:created>
  <dcterms:modified xsi:type="dcterms:W3CDTF">2020-07-07T23:34:49Z</dcterms:modified>
</cp:coreProperties>
</file>