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7" r:id="rId2"/>
    <p:sldId id="256" r:id="rId3"/>
    <p:sldId id="258" r:id="rId4"/>
    <p:sldId id="259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8E2C-BC9E-435C-BAA1-E3B049F7D926}" type="datetimeFigureOut">
              <a:rPr lang="es-CL" smtClean="0"/>
              <a:t>20-07-2020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507BE60-6201-4B89-B214-C3AD4BC16B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4481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8E2C-BC9E-435C-BAA1-E3B049F7D926}" type="datetimeFigureOut">
              <a:rPr lang="es-CL" smtClean="0"/>
              <a:t>20-07-2020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507BE60-6201-4B89-B214-C3AD4BC16B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947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8E2C-BC9E-435C-BAA1-E3B049F7D926}" type="datetimeFigureOut">
              <a:rPr lang="es-CL" smtClean="0"/>
              <a:t>20-07-2020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507BE60-6201-4B89-B214-C3AD4BC16B4F}" type="slidenum">
              <a:rPr lang="es-CL" smtClean="0"/>
              <a:t>‹Nº›</a:t>
            </a:fld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0299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8E2C-BC9E-435C-BAA1-E3B049F7D926}" type="datetimeFigureOut">
              <a:rPr lang="es-CL" smtClean="0"/>
              <a:t>20-07-2020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507BE60-6201-4B89-B214-C3AD4BC16B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72915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8E2C-BC9E-435C-BAA1-E3B049F7D926}" type="datetimeFigureOut">
              <a:rPr lang="es-CL" smtClean="0"/>
              <a:t>20-07-2020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507BE60-6201-4B89-B214-C3AD4BC16B4F}" type="slidenum">
              <a:rPr lang="es-CL" smtClean="0"/>
              <a:t>‹Nº›</a:t>
            </a:fld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68945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8E2C-BC9E-435C-BAA1-E3B049F7D926}" type="datetimeFigureOut">
              <a:rPr lang="es-CL" smtClean="0"/>
              <a:t>20-07-2020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507BE60-6201-4B89-B214-C3AD4BC16B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2948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8E2C-BC9E-435C-BAA1-E3B049F7D926}" type="datetimeFigureOut">
              <a:rPr lang="es-CL" smtClean="0"/>
              <a:t>20-07-2020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BE60-6201-4B89-B214-C3AD4BC16B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0388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8E2C-BC9E-435C-BAA1-E3B049F7D926}" type="datetimeFigureOut">
              <a:rPr lang="es-CL" smtClean="0"/>
              <a:t>20-07-2020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BE60-6201-4B89-B214-C3AD4BC16B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5764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8E2C-BC9E-435C-BAA1-E3B049F7D926}" type="datetimeFigureOut">
              <a:rPr lang="es-CL" smtClean="0"/>
              <a:t>20-07-2020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BE60-6201-4B89-B214-C3AD4BC16B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7986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8E2C-BC9E-435C-BAA1-E3B049F7D926}" type="datetimeFigureOut">
              <a:rPr lang="es-CL" smtClean="0"/>
              <a:t>20-07-2020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507BE60-6201-4B89-B214-C3AD4BC16B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2739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8E2C-BC9E-435C-BAA1-E3B049F7D926}" type="datetimeFigureOut">
              <a:rPr lang="es-CL" smtClean="0"/>
              <a:t>20-07-2020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507BE60-6201-4B89-B214-C3AD4BC16B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1312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8E2C-BC9E-435C-BAA1-E3B049F7D926}" type="datetimeFigureOut">
              <a:rPr lang="es-CL" smtClean="0"/>
              <a:t>20-07-2020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507BE60-6201-4B89-B214-C3AD4BC16B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1999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8E2C-BC9E-435C-BAA1-E3B049F7D926}" type="datetimeFigureOut">
              <a:rPr lang="es-CL" smtClean="0"/>
              <a:t>20-07-2020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BE60-6201-4B89-B214-C3AD4BC16B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1521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8E2C-BC9E-435C-BAA1-E3B049F7D926}" type="datetimeFigureOut">
              <a:rPr lang="es-CL" smtClean="0"/>
              <a:t>20-07-2020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BE60-6201-4B89-B214-C3AD4BC16B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67923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8E2C-BC9E-435C-BAA1-E3B049F7D926}" type="datetimeFigureOut">
              <a:rPr lang="es-CL" smtClean="0"/>
              <a:t>20-07-2020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BE60-6201-4B89-B214-C3AD4BC16B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9971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8E2C-BC9E-435C-BAA1-E3B049F7D926}" type="datetimeFigureOut">
              <a:rPr lang="es-CL" smtClean="0"/>
              <a:t>20-07-2020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507BE60-6201-4B89-B214-C3AD4BC16B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4734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F8E2C-BC9E-435C-BAA1-E3B049F7D926}" type="datetimeFigureOut">
              <a:rPr lang="es-CL" smtClean="0"/>
              <a:t>20-07-2020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507BE60-6201-4B89-B214-C3AD4BC16B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9506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6362EB3-A96A-46AE-9CC6-BF471555C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 fontScale="90000"/>
          </a:bodyPr>
          <a:lstStyle/>
          <a:p>
            <a:r>
              <a:rPr lang="es-CL" sz="3100" b="1" dirty="0">
                <a:solidFill>
                  <a:srgbClr val="000000"/>
                </a:solidFill>
              </a:rPr>
              <a:t/>
            </a:r>
            <a:br>
              <a:rPr lang="es-CL" sz="3100" b="1" dirty="0">
                <a:solidFill>
                  <a:srgbClr val="000000"/>
                </a:solidFill>
              </a:rPr>
            </a:br>
            <a:r>
              <a:rPr lang="es-CL" sz="3100" dirty="0">
                <a:solidFill>
                  <a:srgbClr val="000000"/>
                </a:solidFill>
              </a:rPr>
              <a:t/>
            </a:r>
            <a:br>
              <a:rPr lang="es-CL" sz="3100" dirty="0">
                <a:solidFill>
                  <a:srgbClr val="000000"/>
                </a:solidFill>
              </a:rPr>
            </a:br>
            <a:endParaRPr lang="es-CL" sz="3100" dirty="0">
              <a:solidFill>
                <a:srgbClr val="00000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DF0F291-D43C-446E-91E2-C61DE50D4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9667" y="907231"/>
            <a:ext cx="4977578" cy="570927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s-CL" sz="2000" u="sng" dirty="0">
              <a:solidFill>
                <a:srgbClr val="000000"/>
              </a:solidFill>
              <a:latin typeface="Georgia Pro Black" panose="02040A02050405020203" pitchFamily="18" charset="0"/>
            </a:endParaRPr>
          </a:p>
          <a:p>
            <a:pPr marL="0" indent="0">
              <a:buNone/>
            </a:pPr>
            <a:endParaRPr lang="es-CL" sz="2000" u="sng" dirty="0">
              <a:solidFill>
                <a:srgbClr val="000000"/>
              </a:solidFill>
              <a:latin typeface="Georgia Pro Black" panose="02040A02050405020203" pitchFamily="18" charset="0"/>
            </a:endParaRPr>
          </a:p>
          <a:p>
            <a:pPr marL="0" indent="0" algn="ctr">
              <a:buNone/>
            </a:pPr>
            <a:r>
              <a:rPr lang="es-CL" sz="2800" dirty="0">
                <a:solidFill>
                  <a:srgbClr val="000000"/>
                </a:solidFill>
                <a:latin typeface="Georgia Pro Black" panose="02040A02050405020203" pitchFamily="18" charset="0"/>
              </a:rPr>
              <a:t>¡Diez maneras de manejar la ansiedad en tiempos de crisis, responder a las tareas del colegio y al futuro que te espera!</a:t>
            </a:r>
          </a:p>
          <a:p>
            <a:pPr marL="0" indent="0">
              <a:buNone/>
            </a:pPr>
            <a:endParaRPr lang="es-CL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s-CL" sz="20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s-CL" sz="20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s-CL" sz="2400" dirty="0">
                <a:solidFill>
                  <a:srgbClr val="000000"/>
                </a:solidFill>
              </a:rPr>
              <a:t>Departamento de Orientación.</a:t>
            </a:r>
          </a:p>
          <a:p>
            <a:pPr marL="0" indent="0">
              <a:buNone/>
            </a:pPr>
            <a:endParaRPr lang="es-CL" sz="24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s-CL" sz="20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s-CL" sz="2000" dirty="0">
              <a:solidFill>
                <a:srgbClr val="000000"/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775C3F84-4F7D-4DBA-8589-6706F741E0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21122" r="19881"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50AB4418-11BF-4596-AD4B-A8ECEFC814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0253" y="117979"/>
            <a:ext cx="1375671" cy="1802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222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56853C4-BCA8-41C0-BAB3-81515290D6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96277"/>
            <a:ext cx="9144000" cy="1813685"/>
          </a:xfrm>
        </p:spPr>
        <p:txBody>
          <a:bodyPr>
            <a:normAutofit fontScale="90000"/>
          </a:bodyPr>
          <a:lstStyle/>
          <a:p>
            <a:r>
              <a:rPr lang="es-CL" b="1" dirty="0"/>
              <a:t/>
            </a:r>
            <a:br>
              <a:rPr lang="es-CL" b="1" dirty="0"/>
            </a:br>
            <a:r>
              <a:rPr lang="es-CL" b="1" dirty="0"/>
              <a:t/>
            </a:r>
            <a:br>
              <a:rPr lang="es-CL" b="1" dirty="0"/>
            </a:br>
            <a:r>
              <a:rPr lang="es-CL" b="1" dirty="0"/>
              <a:t/>
            </a:r>
            <a:br>
              <a:rPr lang="es-CL" b="1" dirty="0"/>
            </a:br>
            <a:r>
              <a:rPr lang="es-CL" b="1" dirty="0"/>
              <a:t/>
            </a:r>
            <a:br>
              <a:rPr lang="es-CL" b="1" dirty="0"/>
            </a:br>
            <a:r>
              <a:rPr lang="es-CL" b="1" dirty="0"/>
              <a:t/>
            </a:r>
            <a:br>
              <a:rPr lang="es-CL" b="1" dirty="0"/>
            </a:br>
            <a:r>
              <a:rPr lang="es-CL" b="1" dirty="0"/>
              <a:t/>
            </a:r>
            <a:br>
              <a:rPr lang="es-CL" b="1" dirty="0"/>
            </a:br>
            <a:r>
              <a:rPr lang="es-CL" b="1" dirty="0"/>
              <a:t/>
            </a:r>
            <a:br>
              <a:rPr lang="es-CL" b="1" dirty="0"/>
            </a:br>
            <a:r>
              <a:rPr lang="es-CL" b="1" dirty="0"/>
              <a:t/>
            </a:r>
            <a:br>
              <a:rPr lang="es-CL" b="1" dirty="0"/>
            </a:br>
            <a:r>
              <a:rPr lang="es-CL" b="1" dirty="0"/>
              <a:t/>
            </a:r>
            <a:br>
              <a:rPr lang="es-CL" b="1" dirty="0"/>
            </a:br>
            <a:r>
              <a:rPr lang="es-CL" b="1" dirty="0"/>
              <a:t/>
            </a:r>
            <a:br>
              <a:rPr lang="es-CL" b="1" dirty="0"/>
            </a:br>
            <a:r>
              <a:rPr lang="es-CL" b="1" dirty="0"/>
              <a:t/>
            </a:r>
            <a:br>
              <a:rPr lang="es-CL" b="1" dirty="0"/>
            </a:br>
            <a:r>
              <a:rPr lang="es-CL" b="1" dirty="0"/>
              <a:t/>
            </a:r>
            <a:br>
              <a:rPr lang="es-CL" b="1" dirty="0"/>
            </a:br>
            <a:r>
              <a:rPr lang="es-CL" b="1" dirty="0"/>
              <a:t/>
            </a:r>
            <a:br>
              <a:rPr lang="es-CL" b="1" dirty="0"/>
            </a:b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07BD1ED1-A053-466A-85AF-A14A99C880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787792"/>
            <a:ext cx="9144000" cy="4811150"/>
          </a:xfrm>
        </p:spPr>
        <p:txBody>
          <a:bodyPr>
            <a:normAutofit/>
          </a:bodyPr>
          <a:lstStyle/>
          <a:p>
            <a:r>
              <a:rPr lang="es-CL" sz="2400" dirty="0">
                <a:latin typeface="Aharoni" panose="02010803020104030203" pitchFamily="2" charset="-79"/>
                <a:cs typeface="Aharoni" panose="02010803020104030203" pitchFamily="2" charset="-79"/>
              </a:rPr>
              <a:t>¡REFLEXIONEMOS UN MOMENTO!</a:t>
            </a:r>
          </a:p>
          <a:p>
            <a:pPr algn="just"/>
            <a:r>
              <a:rPr lang="es-CL" sz="2000" dirty="0"/>
              <a:t>Desde que empezó el periodo de aislamiento, nuestras rutinas han cambiado drásticamente. Nos hemos tenido que adaptar a nuevas dinámicas de trabajo y convivencia, hemos dejado de interactuar con nuestro núcleo social y por sobre todo, hemos tenido que pasar más tiempo de lo usual en nuestras casas. Ese estado de alerta o “ansiedad” va a generar que intentemos buscar señales que nos den seguridad. Y aquí </a:t>
            </a:r>
            <a:r>
              <a:rPr lang="es-CL" sz="2000" b="1" dirty="0"/>
              <a:t>es clave que recurramos a lo correcto</a:t>
            </a:r>
            <a:r>
              <a:rPr lang="es-CL" sz="2000" dirty="0"/>
              <a:t>, porque, paradójicamente, muchas veces lo que buscamos para sentirnos seguros es lo que termina aumentando la sensación de riesgo. Se establece que, si bien todos reaccionamos de manera distinta frente a situaciones estresantes, las sensaciones predominantes en tiempos de crisis son el miedo y la ansiedad</a:t>
            </a:r>
            <a:r>
              <a:rPr lang="es-CL" sz="2000" b="1" dirty="0"/>
              <a:t>. "Hacer frente a esto te hará sentir a ti, a los que te importan y a tu comunidad, mucho más fuertes".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24617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Imagen que contiene persona, exterior, joven, sostener&#10;&#10;Descripción generada automáticamente">
            <a:extLst>
              <a:ext uri="{FF2B5EF4-FFF2-40B4-BE49-F238E27FC236}">
                <a16:creationId xmlns:a16="http://schemas.microsoft.com/office/drawing/2014/main" xmlns="" id="{3A0780CA-955C-409C-9009-E23063A489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02"/>
          <a:stretch/>
        </p:blipFill>
        <p:spPr>
          <a:xfrm>
            <a:off x="6083786" y="-168316"/>
            <a:ext cx="6261330" cy="3932313"/>
          </a:xfrm>
          <a:prstGeom prst="rect">
            <a:avLst/>
          </a:prstGeom>
          <a:effectLst>
            <a:softEdge rad="533400"/>
          </a:effectLst>
        </p:spPr>
      </p:pic>
      <p:pic>
        <p:nvPicPr>
          <p:cNvPr id="5" name="Imagen 4" descr="Imagen que contiene celular, teléfono, edificio, persona&#10;&#10;Descripción generada automáticamente">
            <a:extLst>
              <a:ext uri="{FF2B5EF4-FFF2-40B4-BE49-F238E27FC236}">
                <a16:creationId xmlns:a16="http://schemas.microsoft.com/office/drawing/2014/main" xmlns="" id="{8F636976-E71C-464A-8CEA-D9A7D631074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47" r="1498" b="-1"/>
          <a:stretch/>
        </p:blipFill>
        <p:spPr>
          <a:xfrm>
            <a:off x="6089904" y="2487166"/>
            <a:ext cx="6263640" cy="4215384"/>
          </a:xfrm>
          <a:prstGeom prst="rect">
            <a:avLst/>
          </a:prstGeom>
          <a:effectLst>
            <a:softEdge rad="533400"/>
          </a:effec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362578E-670F-45F8-8B14-7869876DD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98" y="798445"/>
            <a:ext cx="4803636" cy="1311664"/>
          </a:xfrm>
        </p:spPr>
        <p:txBody>
          <a:bodyPr>
            <a:normAutofit/>
          </a:bodyPr>
          <a:lstStyle/>
          <a:p>
            <a:r>
              <a:rPr lang="es-CL" sz="4000" dirty="0">
                <a:solidFill>
                  <a:srgbClr val="000000"/>
                </a:solidFill>
              </a:rPr>
              <a:t> ¡</a:t>
            </a:r>
            <a:r>
              <a:rPr lang="es-CL" sz="4000" b="1" dirty="0">
                <a:solidFill>
                  <a:srgbClr val="000000"/>
                </a:solidFill>
              </a:rPr>
              <a:t>Estrés y Miedo en cuarentena !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6623E26-7F5E-47CD-BA9F-4A590DB0A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97" y="2272143"/>
            <a:ext cx="4803637" cy="3788830"/>
          </a:xfrm>
        </p:spPr>
        <p:txBody>
          <a:bodyPr anchor="ctr">
            <a:normAutofit/>
          </a:bodyPr>
          <a:lstStyle/>
          <a:p>
            <a:pPr algn="just"/>
            <a:r>
              <a:rPr lang="es-CL" sz="1400" dirty="0">
                <a:solidFill>
                  <a:srgbClr val="000000"/>
                </a:solidFill>
              </a:rPr>
              <a:t> </a:t>
            </a:r>
            <a:r>
              <a:rPr lang="es-CL" sz="1800" dirty="0">
                <a:solidFill>
                  <a:srgbClr val="000000"/>
                </a:solidFill>
              </a:rPr>
              <a:t>Entender como es la reacción de cada uno frente al estrés y hacer cambios si es necesario "En tiempos de noticias falsas y sobre estímulos, es importante no colaborar a que se siga propagando el miedo y no hacer del miedo la próxima pandemia. </a:t>
            </a:r>
          </a:p>
          <a:p>
            <a:endParaRPr lang="es-CL" sz="1400" dirty="0">
              <a:solidFill>
                <a:srgbClr val="000000"/>
              </a:solidFill>
            </a:endParaRPr>
          </a:p>
          <a:p>
            <a:pPr algn="just"/>
            <a:r>
              <a:rPr lang="es-CL" sz="1400" dirty="0">
                <a:solidFill>
                  <a:srgbClr val="000000"/>
                </a:solidFill>
              </a:rPr>
              <a:t>     </a:t>
            </a:r>
            <a:r>
              <a:rPr lang="es-CL" sz="1800" dirty="0">
                <a:solidFill>
                  <a:srgbClr val="000000"/>
                </a:solidFill>
              </a:rPr>
              <a:t>Establecer prioridades en nuestra vida y gestionar eficazmente el tiempo. Esto disminuye la ansiedad y el descontrol.</a:t>
            </a:r>
          </a:p>
        </p:txBody>
      </p:sp>
    </p:spTree>
    <p:extLst>
      <p:ext uri="{BB962C8B-B14F-4D97-AF65-F5344CB8AC3E}">
        <p14:creationId xmlns:p14="http://schemas.microsoft.com/office/powerpoint/2010/main" val="2243661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066F256-966B-4079-8D01-F20BB0BD1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220229"/>
            <a:ext cx="5314536" cy="1325563"/>
          </a:xfrm>
        </p:spPr>
        <p:txBody>
          <a:bodyPr>
            <a:normAutofit/>
          </a:bodyPr>
          <a:lstStyle/>
          <a:p>
            <a:r>
              <a:rPr lang="es-CL" dirty="0"/>
              <a:t>Apoyarse en otros(as)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90B2E0F-16CF-4A43-8F48-E464E2CAD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545792"/>
            <a:ext cx="5579165" cy="4285165"/>
          </a:xfrm>
        </p:spPr>
        <p:txBody>
          <a:bodyPr anchor="t">
            <a:normAutofit fontScale="92500" lnSpcReduction="20000"/>
          </a:bodyPr>
          <a:lstStyle/>
          <a:p>
            <a:r>
              <a:rPr lang="es-CL" sz="2000" b="1" u="sng" dirty="0">
                <a:latin typeface="Aharoni" panose="02010803020104030203" pitchFamily="2" charset="-79"/>
                <a:cs typeface="Aharoni" panose="02010803020104030203" pitchFamily="2" charset="-79"/>
              </a:rPr>
              <a:t>Mantener contacto con personas que pueden proporcionar apoyo emocional</a:t>
            </a:r>
            <a:r>
              <a:rPr lang="es-CL" sz="1300" b="1" u="sng" dirty="0">
                <a:latin typeface="Aharoni" panose="02010803020104030203" pitchFamily="2" charset="-79"/>
                <a:cs typeface="Aharoni" panose="02010803020104030203" pitchFamily="2" charset="-79"/>
              </a:rPr>
              <a:t>:</a:t>
            </a:r>
          </a:p>
          <a:p>
            <a:pPr marL="0" indent="0">
              <a:buNone/>
            </a:pPr>
            <a:r>
              <a:rPr lang="es-CL" sz="1900" dirty="0">
                <a:latin typeface="Aharoni" panose="02010803020104030203" pitchFamily="2" charset="-79"/>
                <a:cs typeface="Aharoni" panose="02010803020104030203" pitchFamily="2" charset="-79"/>
              </a:rPr>
              <a:t>Ni culpar, ni culparnos. Porque es fácil culpar o engañar a los demás, más que entender que estamos en esto juntos. A su vez, dado que estamos poniendo en marcha rutinas y dinámicas nuevas, puede </a:t>
            </a:r>
            <a:r>
              <a:rPr lang="es-CL" sz="1900" b="1" dirty="0">
                <a:latin typeface="Aharoni" panose="02010803020104030203" pitchFamily="2" charset="-79"/>
                <a:cs typeface="Aharoni" panose="02010803020104030203" pitchFamily="2" charset="-79"/>
              </a:rPr>
              <a:t>surgir la culpa</a:t>
            </a:r>
            <a:r>
              <a:rPr lang="es-CL" sz="1900" dirty="0">
                <a:latin typeface="Aharoni" panose="02010803020104030203" pitchFamily="2" charset="-79"/>
                <a:cs typeface="Aharoni" panose="02010803020104030203" pitchFamily="2" charset="-79"/>
              </a:rPr>
              <a:t> porque no nos vemos capaces de rendir en el liceo, como solíamos hacerlo, o porque no somos capaces de adaptarnos a lo que nos exigen estos tiempos</a:t>
            </a:r>
            <a:r>
              <a:rPr lang="es-CL" sz="1900" b="1" dirty="0">
                <a:latin typeface="Aharoni" panose="02010803020104030203" pitchFamily="2" charset="-79"/>
                <a:cs typeface="Aharoni" panose="02010803020104030203" pitchFamily="2" charset="-79"/>
              </a:rPr>
              <a:t>. La ansiedad solo sirve en la medida que nos empuja a resolver algo juntos e ir trabajando de manera constante y así no se nos llenará de trabajo no resuelto.</a:t>
            </a:r>
            <a:endParaRPr lang="es-CL" sz="19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s-CL" sz="13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s-CL" sz="2100" b="1" u="sng" dirty="0">
                <a:latin typeface="Aharoni" panose="02010803020104030203" pitchFamily="2" charset="-79"/>
                <a:cs typeface="Aharoni" panose="02010803020104030203" pitchFamily="2" charset="-79"/>
              </a:rPr>
              <a:t>Tomarse tiempo para actividades relajantes:</a:t>
            </a:r>
          </a:p>
          <a:p>
            <a:pPr marL="0" indent="0">
              <a:buNone/>
            </a:pPr>
            <a:r>
              <a:rPr lang="es-CL" sz="2100" b="1" u="sng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s-CL" sz="1900" b="1" dirty="0">
                <a:latin typeface="Aharoni" panose="02010803020104030203" pitchFamily="2" charset="-79"/>
                <a:cs typeface="Aharoni" panose="02010803020104030203" pitchFamily="2" charset="-79"/>
              </a:rPr>
              <a:t>(leer, jugar en línea, tocar un instrumento,  ver  una película,  escuchar música, etc.) Nos proporciona la tranquilidad esperada.</a:t>
            </a:r>
          </a:p>
        </p:txBody>
      </p:sp>
      <p:pic>
        <p:nvPicPr>
          <p:cNvPr id="5" name="Imagen 4" descr="Imagen que contiene dibujo&#10;&#10;Descripción generada automáticamente">
            <a:extLst>
              <a:ext uri="{FF2B5EF4-FFF2-40B4-BE49-F238E27FC236}">
                <a16:creationId xmlns:a16="http://schemas.microsoft.com/office/drawing/2014/main" xmlns="" id="{CAC89D9D-60E2-4C13-ACE0-550F8828AF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8"/>
          <a:stretch/>
        </p:blipFill>
        <p:spPr>
          <a:xfrm>
            <a:off x="2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0" y="0"/>
                </a:moveTo>
                <a:lnTo>
                  <a:pt x="4400491" y="0"/>
                </a:lnTo>
                <a:lnTo>
                  <a:pt x="4484766" y="76595"/>
                </a:lnTo>
                <a:cubicBezTo>
                  <a:pt x="5076107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8355110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1EDD21E1-BAF0-4314-AB31-82ECB8AC9E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A6CCEBA-978C-4814-B691-8057E3352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5122652" cy="1259894"/>
          </a:xfrm>
        </p:spPr>
        <p:txBody>
          <a:bodyPr>
            <a:normAutofit/>
          </a:bodyPr>
          <a:lstStyle/>
          <a:p>
            <a:r>
              <a:rPr lang="es-CL" u="sng" dirty="0"/>
              <a:t>Alimentación, ejercicio y rutina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FDC8619C-F25D-468E-95FA-2A2151D7DD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8CB10E6-B2B5-4BE6-8598-F7F75B6A8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4" y="2133600"/>
            <a:ext cx="5446775" cy="418076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s-CL" sz="1900" b="1" u="sng" dirty="0">
                <a:latin typeface="Arial Narrow" panose="020B0606020202030204" pitchFamily="34" charset="0"/>
              </a:rPr>
              <a:t>Alimentación sana y ejercicio: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s-CL" sz="1900" dirty="0">
                <a:latin typeface="Arial Narrow" panose="020B0606020202030204" pitchFamily="34" charset="0"/>
              </a:rPr>
              <a:t>Hacer deporte y establecer una rutina de ejercicio es esencial para que nuestro cerebro libere endorfinas, la sustancia natural encargada de producir sensaciones de bienestar, alegría e incluso euforia. En épocas de aislamiento en las que nuestra actividad física y espacios de interacción se reducen, es de suma relevancia poder asumir una rutina de movimiento</a:t>
            </a:r>
            <a:endParaRPr lang="es-CL" sz="1900" u="sng" dirty="0">
              <a:latin typeface="Arial Narrow" panose="020B0606020202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s-CL" sz="1900" dirty="0">
              <a:latin typeface="Arial Narrow" panose="020B0606020202030204" pitchFamily="34" charset="0"/>
            </a:endParaRPr>
          </a:p>
          <a:p>
            <a:pPr>
              <a:lnSpc>
                <a:spcPct val="90000"/>
              </a:lnSpc>
            </a:pPr>
            <a:r>
              <a:rPr lang="es-CL" sz="1900" b="1" u="sng" dirty="0">
                <a:latin typeface="Arial Narrow" panose="020B0606020202030204" pitchFamily="34" charset="0"/>
              </a:rPr>
              <a:t>Mantener las rutinas: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s-CL" sz="1900" dirty="0">
                <a:latin typeface="Arial Narrow" panose="020B0606020202030204" pitchFamily="34" charset="0"/>
              </a:rPr>
              <a:t>Dormir bien y las horas necesarias a la edad, mantener las rutinas a las que estamos acostumbrados, con tareas establecidas, sirve a modo de orientación. Despertar temprano, ducharse, vestirse, trabajar en las guías que nos envían, tener intervalos y buscar actividades para el resto día. Especial importancia tienen para la ansiedad, mantener una rutina de sueño. Hay que evitar el cambio en los horarios de sueño.</a:t>
            </a:r>
          </a:p>
          <a:p>
            <a:pPr>
              <a:lnSpc>
                <a:spcPct val="90000"/>
              </a:lnSpc>
            </a:pPr>
            <a:endParaRPr lang="es-CL" sz="1400" dirty="0"/>
          </a:p>
        </p:txBody>
      </p:sp>
      <p:pic>
        <p:nvPicPr>
          <p:cNvPr id="5" name="Imagen 4" descr="Imagen que contiene juguete, lego, esquiando, colina&#10;&#10;Descripción generada automáticamente">
            <a:extLst>
              <a:ext uri="{FF2B5EF4-FFF2-40B4-BE49-F238E27FC236}">
                <a16:creationId xmlns:a16="http://schemas.microsoft.com/office/drawing/2014/main" xmlns="" id="{C3E0F916-FEAB-4DC7-9536-AA8DF869C6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8" r="15360" b="-1"/>
          <a:stretch/>
        </p:blipFill>
        <p:spPr>
          <a:xfrm>
            <a:off x="6292717" y="645106"/>
            <a:ext cx="5406914" cy="5247747"/>
          </a:xfrm>
          <a:prstGeom prst="rect">
            <a:avLst/>
          </a:prstGeom>
        </p:spPr>
      </p:pic>
      <p:sp>
        <p:nvSpPr>
          <p:cNvPr id="14" name="Freeform 12">
            <a:extLst>
              <a:ext uri="{FF2B5EF4-FFF2-40B4-BE49-F238E27FC236}">
                <a16:creationId xmlns:a16="http://schemas.microsoft.com/office/drawing/2014/main" xmlns="" id="{7D9439D6-DEAD-4CEB-A61B-BE3D64D1B5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843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8A1A33D-02BE-49F7-935F-8DBCCB73B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9158" y="352751"/>
            <a:ext cx="5259707" cy="1325563"/>
          </a:xfrm>
        </p:spPr>
        <p:txBody>
          <a:bodyPr>
            <a:normAutofit/>
          </a:bodyPr>
          <a:lstStyle/>
          <a:p>
            <a:r>
              <a:rPr lang="es-CL" dirty="0"/>
              <a:t>¡Pensar en positivo!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DC3A753-9439-4593-897F-B5643676B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3722" y="1577009"/>
            <a:ext cx="5685150" cy="4810539"/>
          </a:xfrm>
        </p:spPr>
        <p:txBody>
          <a:bodyPr anchor="t">
            <a:normAutofit fontScale="92500" lnSpcReduction="20000"/>
          </a:bodyPr>
          <a:lstStyle/>
          <a:p>
            <a:r>
              <a:rPr lang="es-CL" sz="1900" b="1" u="sng" dirty="0"/>
              <a:t>Manejar técnicas de respiración profunda, relajación y autocuidado: </a:t>
            </a:r>
          </a:p>
          <a:p>
            <a:pPr algn="just"/>
            <a:r>
              <a:rPr lang="es-CL" sz="1600" dirty="0"/>
              <a:t>Con todo lo que nos pueda estar abrumando, es importante no saltarse el paso del </a:t>
            </a:r>
            <a:r>
              <a:rPr lang="es-CL" sz="1600" b="1" u="sng" dirty="0"/>
              <a:t>“autocuidado”. </a:t>
            </a:r>
            <a:r>
              <a:rPr lang="es-CL" sz="1600" dirty="0"/>
              <a:t>Hay que contar con tiempo a solas para estar con nosotros mismos, momentos de meditación, respiración profunda, música tranquila y también contar con tiempos para la </a:t>
            </a:r>
            <a:r>
              <a:rPr lang="es-CL" sz="1600" b="1" dirty="0"/>
              <a:t>recreación</a:t>
            </a:r>
            <a:r>
              <a:rPr lang="es-CL" sz="1600" dirty="0"/>
              <a:t> </a:t>
            </a:r>
            <a:r>
              <a:rPr lang="es-CL" sz="1600" b="1" dirty="0"/>
              <a:t>y el desarrollo de nuestros intereses</a:t>
            </a:r>
            <a:r>
              <a:rPr lang="es-CL" sz="1600" dirty="0"/>
              <a:t>, sean cuales sean.</a:t>
            </a:r>
          </a:p>
          <a:p>
            <a:endParaRPr lang="es-CL" sz="1600" dirty="0"/>
          </a:p>
          <a:p>
            <a:r>
              <a:rPr lang="es-CL" sz="1900" b="1" u="sng" dirty="0"/>
              <a:t>Evitar pensar obsesivamente en problemas</a:t>
            </a:r>
            <a:r>
              <a:rPr lang="es-CL" sz="1900" u="sng" dirty="0"/>
              <a:t>: </a:t>
            </a:r>
          </a:p>
          <a:p>
            <a:pPr algn="just"/>
            <a:r>
              <a:rPr lang="es-CL" sz="1700" dirty="0"/>
              <a:t>En estos tiempos de miedo e incertidumbre, no dudemos en pedir ayuda. Expresemos nuestros temores, nuestras preocupaciones y evitemos la actitud de "yo puedo solo(a)". Es bueno preguntar respecto a cada ítem que nos tiene inquietos, formular lo que estamos sintiendo y expresarlo. Podemos no seguir los consejos que nos den, pero es clave contar con otras perspectivas y vivencias que me entreguen personas en las que confío.</a:t>
            </a:r>
          </a:p>
          <a:p>
            <a:endParaRPr lang="es-CL" sz="1700" dirty="0"/>
          </a:p>
          <a:p>
            <a:pPr marL="0" indent="0">
              <a:buNone/>
            </a:pPr>
            <a:endParaRPr lang="es-CL" sz="1300" dirty="0"/>
          </a:p>
        </p:txBody>
      </p:sp>
      <p:pic>
        <p:nvPicPr>
          <p:cNvPr id="5" name="Imagen 4" descr="Un hombre en un atardecer&#10;&#10;Descripción generada automáticamente">
            <a:extLst>
              <a:ext uri="{FF2B5EF4-FFF2-40B4-BE49-F238E27FC236}">
                <a16:creationId xmlns:a16="http://schemas.microsoft.com/office/drawing/2014/main" xmlns="" id="{E4B4A41C-6302-4018-99A5-85966A1A7D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34" r="16794"/>
          <a:stretch/>
        </p:blipFill>
        <p:spPr>
          <a:xfrm>
            <a:off x="1" y="2"/>
            <a:ext cx="5863721" cy="4984915"/>
          </a:xfrm>
          <a:custGeom>
            <a:avLst/>
            <a:gdLst/>
            <a:ahLst/>
            <a:cxnLst/>
            <a:rect l="l" t="t" r="r" b="b"/>
            <a:pathLst>
              <a:path w="5863721" h="4984915">
                <a:moveTo>
                  <a:pt x="0" y="0"/>
                </a:moveTo>
                <a:lnTo>
                  <a:pt x="5863721" y="0"/>
                </a:lnTo>
                <a:lnTo>
                  <a:pt x="5844576" y="326138"/>
                </a:lnTo>
                <a:cubicBezTo>
                  <a:pt x="5833049" y="448313"/>
                  <a:pt x="5817094" y="570952"/>
                  <a:pt x="5796589" y="693884"/>
                </a:cubicBezTo>
                <a:cubicBezTo>
                  <a:pt x="5344573" y="3403845"/>
                  <a:pt x="2847261" y="5261756"/>
                  <a:pt x="148386" y="4951022"/>
                </a:cubicBezTo>
                <a:lnTo>
                  <a:pt x="0" y="4930112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491305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AD3CB85-BD8E-4140-A80D-C38A0DED2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448253"/>
            <a:ext cx="10520702" cy="1325563"/>
          </a:xfrm>
        </p:spPr>
        <p:txBody>
          <a:bodyPr>
            <a:normAutofit fontScale="90000"/>
          </a:bodyPr>
          <a:lstStyle/>
          <a:p>
            <a:r>
              <a:rPr lang="es-CL" sz="4100" dirty="0"/>
              <a:t>Experimentar la resiliencia (capacidad de superar los problemas y convertirlos en oportunidades)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9DD2AA6-8DBC-49AC-A982-7FC473C89C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6" y="1881809"/>
            <a:ext cx="5486400" cy="4295153"/>
          </a:xfrm>
        </p:spPr>
        <p:txBody>
          <a:bodyPr>
            <a:normAutofit fontScale="92500" lnSpcReduction="10000"/>
          </a:bodyPr>
          <a:lstStyle/>
          <a:p>
            <a:endParaRPr lang="es-CL" sz="1700" dirty="0"/>
          </a:p>
          <a:p>
            <a:r>
              <a:rPr lang="es-CL" sz="1800" b="1" u="sng" dirty="0"/>
              <a:t>Evitar consumo de alcohol y drogas: </a:t>
            </a:r>
          </a:p>
          <a:p>
            <a:pPr algn="just"/>
            <a:r>
              <a:rPr lang="es-CL" sz="1700" dirty="0"/>
              <a:t>Las personas aburridas y ansiosas tienden a tomar alcohol u otras sustancias, porque esto asume el rol de una medida paliativa. Sin embargo, si pasa mucho tiempo y creamos el hábito, esto puede llevar a un uso problemático y caer en un círculo vicioso del que después no podemos salir.</a:t>
            </a:r>
          </a:p>
          <a:p>
            <a:endParaRPr lang="es-CL" sz="1700" dirty="0"/>
          </a:p>
          <a:p>
            <a:endParaRPr lang="es-CL" sz="1700" dirty="0"/>
          </a:p>
          <a:p>
            <a:r>
              <a:rPr lang="es-CL" sz="1800" b="1" u="sng" dirty="0"/>
              <a:t>Ser positivo(a):</a:t>
            </a:r>
          </a:p>
          <a:p>
            <a:pPr algn="just"/>
            <a:r>
              <a:rPr lang="es-CL" sz="1700" dirty="0"/>
              <a:t>Ver las situaciones difíciles como una oportunidad de aprendizaje para aplicarlo en nuestra vida, en la de nuestra familia, amigos(as) y entorno educativo.</a:t>
            </a:r>
          </a:p>
          <a:p>
            <a:endParaRPr lang="es-CL" sz="1700" dirty="0"/>
          </a:p>
        </p:txBody>
      </p:sp>
      <p:pic>
        <p:nvPicPr>
          <p:cNvPr id="6" name="Imagen 5" descr="Imagen que contiene señal&#10;&#10;Descripción generada automáticamente">
            <a:extLst>
              <a:ext uri="{FF2B5EF4-FFF2-40B4-BE49-F238E27FC236}">
                <a16:creationId xmlns:a16="http://schemas.microsoft.com/office/drawing/2014/main" xmlns="" id="{E201E126-3799-48E7-BD76-B260DC01D2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734" y="2882503"/>
            <a:ext cx="4935970" cy="2603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880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5104FDC-EF83-4443-A4B5-38329DB09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7740" y="802955"/>
            <a:ext cx="4766330" cy="1454051"/>
          </a:xfrm>
        </p:spPr>
        <p:txBody>
          <a:bodyPr>
            <a:normAutofit/>
          </a:bodyPr>
          <a:lstStyle/>
          <a:p>
            <a:r>
              <a:rPr lang="es-CL" sz="3600" dirty="0">
                <a:solidFill>
                  <a:srgbClr val="000000"/>
                </a:solidFill>
              </a:rPr>
              <a:t>   </a:t>
            </a:r>
            <a:r>
              <a:rPr lang="es-CL" sz="3600" b="1" u="sng" dirty="0">
                <a:solidFill>
                  <a:srgbClr val="000000"/>
                </a:solidFill>
              </a:rPr>
              <a:t>Para Reflexionar:</a:t>
            </a:r>
          </a:p>
        </p:txBody>
      </p:sp>
      <p:sp>
        <p:nvSpPr>
          <p:cNvPr id="35" name="Marcador de contenido 2">
            <a:extLst>
              <a:ext uri="{FF2B5EF4-FFF2-40B4-BE49-F238E27FC236}">
                <a16:creationId xmlns:a16="http://schemas.microsoft.com/office/drawing/2014/main" xmlns="" id="{A426602F-FD3B-45EB-B195-5CFD81151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1072" y="1448972"/>
            <a:ext cx="5230959" cy="4825219"/>
          </a:xfrm>
        </p:spPr>
        <p:txBody>
          <a:bodyPr anchor="t">
            <a:normAutofit fontScale="85000" lnSpcReduction="10000"/>
          </a:bodyPr>
          <a:lstStyle/>
          <a:p>
            <a:pPr marL="0" indent="0">
              <a:buNone/>
            </a:pPr>
            <a:r>
              <a:rPr lang="es-CL" sz="2100" b="1" u="sng" dirty="0">
                <a:solidFill>
                  <a:srgbClr val="000000"/>
                </a:solidFill>
              </a:rPr>
              <a:t>Actividades: </a:t>
            </a:r>
          </a:p>
          <a:p>
            <a:r>
              <a:rPr lang="es-CL" sz="1800" dirty="0">
                <a:solidFill>
                  <a:srgbClr val="000000"/>
                </a:solidFill>
              </a:rPr>
              <a:t>1.-¿A qué actividades o personas has recurrido en éstos días de pandemia, para sentirte mejor y por qué?</a:t>
            </a:r>
          </a:p>
          <a:p>
            <a:r>
              <a:rPr lang="es-CL" sz="1800" dirty="0">
                <a:solidFill>
                  <a:srgbClr val="000000"/>
                </a:solidFill>
              </a:rPr>
              <a:t>2.-¿Has tenido alguna experiencia muy difícil, de la cuál te consideres “resiliente”, por qué?</a:t>
            </a:r>
          </a:p>
          <a:p>
            <a:pPr marL="0" indent="0">
              <a:buNone/>
            </a:pPr>
            <a:r>
              <a:rPr lang="es-CL" sz="1800" b="1" u="sng" dirty="0">
                <a:solidFill>
                  <a:srgbClr val="000000"/>
                </a:solidFill>
              </a:rPr>
              <a:t>OJO= </a:t>
            </a:r>
            <a:r>
              <a:rPr lang="es-CL" sz="1800" b="1" dirty="0">
                <a:solidFill>
                  <a:srgbClr val="000000"/>
                </a:solidFill>
              </a:rPr>
              <a:t>Teniendo en cuenta que eres muy joven y que tienes toda una vida por delante y que ésta crisis sanitaria en algún momento terminará.</a:t>
            </a:r>
          </a:p>
          <a:p>
            <a:pPr marL="0" indent="0">
              <a:buNone/>
            </a:pPr>
            <a:r>
              <a:rPr lang="es-CL" sz="1800" dirty="0">
                <a:solidFill>
                  <a:srgbClr val="000000"/>
                </a:solidFill>
              </a:rPr>
              <a:t>   3.-¿Te sientes capaz de proyectar tu vida en un Instituto, Universidad o Trabajo? SI_NO_ ¿Por qué?</a:t>
            </a:r>
          </a:p>
          <a:p>
            <a:pPr marL="0" indent="0">
              <a:buNone/>
            </a:pPr>
            <a:r>
              <a:rPr lang="es-CL" sz="1800" dirty="0">
                <a:solidFill>
                  <a:srgbClr val="000000"/>
                </a:solidFill>
              </a:rPr>
              <a:t>_Contesta y comparte tus respuestas con tu </a:t>
            </a:r>
            <a:r>
              <a:rPr lang="es-CL" dirty="0">
                <a:solidFill>
                  <a:srgbClr val="000000"/>
                </a:solidFill>
              </a:rPr>
              <a:t>familia.</a:t>
            </a:r>
            <a:endParaRPr lang="es-CL" sz="18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s-CL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s-CL" b="1" dirty="0">
                <a:solidFill>
                  <a:srgbClr val="000000"/>
                </a:solidFill>
              </a:rPr>
              <a:t>Orientadora: </a:t>
            </a:r>
            <a:r>
              <a:rPr lang="es-CL" dirty="0">
                <a:solidFill>
                  <a:srgbClr val="000000"/>
                </a:solidFill>
              </a:rPr>
              <a:t>Solange Burgos Misle</a:t>
            </a:r>
          </a:p>
          <a:p>
            <a:pPr marL="0" indent="0">
              <a:buNone/>
            </a:pPr>
            <a:r>
              <a:rPr lang="es-CL" sz="1800" b="1" dirty="0">
                <a:solidFill>
                  <a:srgbClr val="000000"/>
                </a:solidFill>
              </a:rPr>
              <a:t>Profesor colaborador: </a:t>
            </a:r>
            <a:r>
              <a:rPr lang="es-CL" sz="1800" dirty="0">
                <a:solidFill>
                  <a:srgbClr val="000000"/>
                </a:solidFill>
              </a:rPr>
              <a:t>Marco Sánchez López</a:t>
            </a:r>
          </a:p>
        </p:txBody>
      </p:sp>
      <p:pic>
        <p:nvPicPr>
          <p:cNvPr id="4" name="Imagen 3" descr="Imagen que contiene café&#10;&#10;Descripción generada automáticamente">
            <a:extLst>
              <a:ext uri="{FF2B5EF4-FFF2-40B4-BE49-F238E27FC236}">
                <a16:creationId xmlns:a16="http://schemas.microsoft.com/office/drawing/2014/main" xmlns="" id="{704A65AB-90D4-4F54-9B9D-C2B4992E54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28" y="2730947"/>
            <a:ext cx="4142232" cy="2319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019605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188</TotalTime>
  <Words>957</Words>
  <Application>Microsoft Office PowerPoint</Application>
  <PresentationFormat>Personalizado</PresentationFormat>
  <Paragraphs>52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Espiral</vt:lpstr>
      <vt:lpstr>  </vt:lpstr>
      <vt:lpstr>              </vt:lpstr>
      <vt:lpstr> ¡Estrés y Miedo en cuarentena ! </vt:lpstr>
      <vt:lpstr>Apoyarse en otros(as)</vt:lpstr>
      <vt:lpstr>Alimentación, ejercicio y rutina</vt:lpstr>
      <vt:lpstr>¡Pensar en positivo!</vt:lpstr>
      <vt:lpstr>Experimentar la resiliencia (capacidad de superar los problemas y convertirlos en oportunidades)</vt:lpstr>
      <vt:lpstr>   Para Reflexionar: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solange burgos misle</dc:creator>
  <cp:lastModifiedBy>Admin</cp:lastModifiedBy>
  <cp:revision>25</cp:revision>
  <dcterms:created xsi:type="dcterms:W3CDTF">2020-06-19T23:29:52Z</dcterms:created>
  <dcterms:modified xsi:type="dcterms:W3CDTF">2020-07-21T01:39:52Z</dcterms:modified>
</cp:coreProperties>
</file>